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2" r:id="rId5"/>
    <p:sldId id="260" r:id="rId6"/>
    <p:sldId id="261" r:id="rId7"/>
    <p:sldId id="262" r:id="rId8"/>
    <p:sldId id="259" r:id="rId9"/>
    <p:sldId id="298" r:id="rId10"/>
    <p:sldId id="263" r:id="rId11"/>
    <p:sldId id="264" r:id="rId12"/>
    <p:sldId id="265" r:id="rId13"/>
    <p:sldId id="266" r:id="rId14"/>
    <p:sldId id="299" r:id="rId15"/>
    <p:sldId id="267" r:id="rId16"/>
    <p:sldId id="268" r:id="rId17"/>
    <p:sldId id="300" r:id="rId18"/>
    <p:sldId id="269" r:id="rId19"/>
    <p:sldId id="270" r:id="rId20"/>
    <p:sldId id="271" r:id="rId21"/>
    <p:sldId id="272" r:id="rId22"/>
    <p:sldId id="313" r:id="rId23"/>
    <p:sldId id="273" r:id="rId24"/>
    <p:sldId id="274" r:id="rId25"/>
    <p:sldId id="301" r:id="rId26"/>
    <p:sldId id="275" r:id="rId27"/>
    <p:sldId id="302" r:id="rId28"/>
    <p:sldId id="276" r:id="rId29"/>
    <p:sldId id="277" r:id="rId30"/>
    <p:sldId id="278" r:id="rId31"/>
    <p:sldId id="279" r:id="rId32"/>
    <p:sldId id="303" r:id="rId33"/>
    <p:sldId id="280" r:id="rId34"/>
    <p:sldId id="281" r:id="rId35"/>
    <p:sldId id="282" r:id="rId36"/>
    <p:sldId id="283" r:id="rId37"/>
    <p:sldId id="284" r:id="rId38"/>
    <p:sldId id="285" r:id="rId39"/>
    <p:sldId id="286" r:id="rId40"/>
    <p:sldId id="287" r:id="rId41"/>
    <p:sldId id="288" r:id="rId42"/>
    <p:sldId id="289" r:id="rId43"/>
    <p:sldId id="304" r:id="rId44"/>
    <p:sldId id="290" r:id="rId45"/>
    <p:sldId id="291" r:id="rId46"/>
    <p:sldId id="292" r:id="rId47"/>
    <p:sldId id="293" r:id="rId48"/>
    <p:sldId id="294" r:id="rId49"/>
    <p:sldId id="295" r:id="rId50"/>
    <p:sldId id="296" r:id="rId51"/>
    <p:sldId id="297" r:id="rId52"/>
    <p:sldId id="305" r:id="rId53"/>
    <p:sldId id="306" r:id="rId54"/>
    <p:sldId id="307" r:id="rId55"/>
    <p:sldId id="310" r:id="rId56"/>
    <p:sldId id="308" r:id="rId57"/>
    <p:sldId id="309" r:id="rId58"/>
    <p:sldId id="31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17"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8"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218231"/>
    <a:srgbClr val="B9BE0B"/>
    <a:srgbClr val="EB8B2D"/>
    <a:srgbClr val="FFE9CA"/>
    <a:srgbClr val="E6E4B0"/>
    <a:srgbClr val="D0DCC5"/>
    <a:srgbClr val="009FE3"/>
    <a:srgbClr val="D5ECFC"/>
    <a:srgbClr val="B5B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5CC67-A4DE-4A44-BE21-A39F8A7E1280}" v="5" dt="2021-04-06T09:18:25.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p:restoredTop sz="96327"/>
  </p:normalViewPr>
  <p:slideViewPr>
    <p:cSldViewPr snapToGrid="0" snapToObjects="1">
      <p:cViewPr varScale="1">
        <p:scale>
          <a:sx n="86" d="100"/>
          <a:sy n="86" d="100"/>
        </p:scale>
        <p:origin x="984"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3FDA6B19-FD62-41F0-B3C1-D5EADA201FDC}"/>
    <pc:docChg chg="custSel">
      <pc:chgData name="Chloe Shuttlewood" userId="d54142b5-145a-4f78-a2be-2b3db04d1597" providerId="ADAL" clId="{3FDA6B19-FD62-41F0-B3C1-D5EADA201FDC}" dt="2021-04-06T19:54:03.346" v="5" actId="1592"/>
      <pc:docMkLst>
        <pc:docMk/>
      </pc:docMkLst>
      <pc:sldChg chg="delCm">
        <pc:chgData name="Chloe Shuttlewood" userId="d54142b5-145a-4f78-a2be-2b3db04d1597" providerId="ADAL" clId="{3FDA6B19-FD62-41F0-B3C1-D5EADA201FDC}" dt="2021-04-06T19:54:01.158" v="4" actId="1592"/>
        <pc:sldMkLst>
          <pc:docMk/>
          <pc:sldMk cId="1243091208" sldId="268"/>
        </pc:sldMkLst>
      </pc:sldChg>
      <pc:sldChg chg="delCm">
        <pc:chgData name="Chloe Shuttlewood" userId="d54142b5-145a-4f78-a2be-2b3db04d1597" providerId="ADAL" clId="{3FDA6B19-FD62-41F0-B3C1-D5EADA201FDC}" dt="2021-04-06T19:53:50.462" v="1" actId="1592"/>
        <pc:sldMkLst>
          <pc:docMk/>
          <pc:sldMk cId="3293094089" sldId="281"/>
        </pc:sldMkLst>
      </pc:sldChg>
      <pc:sldChg chg="delCm">
        <pc:chgData name="Chloe Shuttlewood" userId="d54142b5-145a-4f78-a2be-2b3db04d1597" providerId="ADAL" clId="{3FDA6B19-FD62-41F0-B3C1-D5EADA201FDC}" dt="2021-04-06T19:53:54.242" v="2" actId="1592"/>
        <pc:sldMkLst>
          <pc:docMk/>
          <pc:sldMk cId="438669008" sldId="298"/>
        </pc:sldMkLst>
      </pc:sldChg>
      <pc:sldChg chg="delCm">
        <pc:chgData name="Chloe Shuttlewood" userId="d54142b5-145a-4f78-a2be-2b3db04d1597" providerId="ADAL" clId="{3FDA6B19-FD62-41F0-B3C1-D5EADA201FDC}" dt="2021-04-06T19:53:56.478" v="3" actId="1592"/>
        <pc:sldMkLst>
          <pc:docMk/>
          <pc:sldMk cId="816361160" sldId="299"/>
        </pc:sldMkLst>
      </pc:sldChg>
      <pc:sldChg chg="delCm">
        <pc:chgData name="Chloe Shuttlewood" userId="d54142b5-145a-4f78-a2be-2b3db04d1597" providerId="ADAL" clId="{3FDA6B19-FD62-41F0-B3C1-D5EADA201FDC}" dt="2021-04-06T19:54:03.346" v="5" actId="1592"/>
        <pc:sldMkLst>
          <pc:docMk/>
          <pc:sldMk cId="1697713182" sldId="300"/>
        </pc:sldMkLst>
      </pc:sldChg>
    </pc:docChg>
  </pc:docChgLst>
  <pc:docChgLst>
    <pc:chgData name="Chloe Shuttlewood" userId="d54142b5-145a-4f78-a2be-2b3db04d1597" providerId="ADAL" clId="{21F5CC67-A4DE-4A44-BE21-A39F8A7E1280}"/>
    <pc:docChg chg="custSel modSld">
      <pc:chgData name="Chloe Shuttlewood" userId="d54142b5-145a-4f78-a2be-2b3db04d1597" providerId="ADAL" clId="{21F5CC67-A4DE-4A44-BE21-A39F8A7E1280}" dt="2021-04-06T09:20:55.955" v="17" actId="1592"/>
      <pc:docMkLst>
        <pc:docMk/>
      </pc:docMkLst>
      <pc:sldChg chg="addCm modCm">
        <pc:chgData name="Chloe Shuttlewood" userId="d54142b5-145a-4f78-a2be-2b3db04d1597" providerId="ADAL" clId="{21F5CC67-A4DE-4A44-BE21-A39F8A7E1280}" dt="2021-04-06T09:12:47.882" v="5"/>
        <pc:sldMkLst>
          <pc:docMk/>
          <pc:sldMk cId="1243091208" sldId="268"/>
        </pc:sldMkLst>
      </pc:sldChg>
      <pc:sldChg chg="delCm">
        <pc:chgData name="Chloe Shuttlewood" userId="d54142b5-145a-4f78-a2be-2b3db04d1597" providerId="ADAL" clId="{21F5CC67-A4DE-4A44-BE21-A39F8A7E1280}" dt="2021-04-06T09:15:38.100" v="9" actId="1592"/>
        <pc:sldMkLst>
          <pc:docMk/>
          <pc:sldMk cId="853182227" sldId="274"/>
        </pc:sldMkLst>
      </pc:sldChg>
      <pc:sldChg chg="addCm modCm">
        <pc:chgData name="Chloe Shuttlewood" userId="d54142b5-145a-4f78-a2be-2b3db04d1597" providerId="ADAL" clId="{21F5CC67-A4DE-4A44-BE21-A39F8A7E1280}" dt="2021-04-06T09:18:25.732" v="14"/>
        <pc:sldMkLst>
          <pc:docMk/>
          <pc:sldMk cId="3293094089" sldId="281"/>
        </pc:sldMkLst>
      </pc:sldChg>
      <pc:sldChg chg="delCm">
        <pc:chgData name="Chloe Shuttlewood" userId="d54142b5-145a-4f78-a2be-2b3db04d1597" providerId="ADAL" clId="{21F5CC67-A4DE-4A44-BE21-A39F8A7E1280}" dt="2021-04-06T09:19:49.102" v="15" actId="1592"/>
        <pc:sldMkLst>
          <pc:docMk/>
          <pc:sldMk cId="3244742365" sldId="293"/>
        </pc:sldMkLst>
      </pc:sldChg>
      <pc:sldChg chg="addCm modCm">
        <pc:chgData name="Chloe Shuttlewood" userId="d54142b5-145a-4f78-a2be-2b3db04d1597" providerId="ADAL" clId="{21F5CC67-A4DE-4A44-BE21-A39F8A7E1280}" dt="2021-04-06T09:11:54.789" v="2"/>
        <pc:sldMkLst>
          <pc:docMk/>
          <pc:sldMk cId="438669008" sldId="298"/>
        </pc:sldMkLst>
      </pc:sldChg>
      <pc:sldChg chg="addCm modCm">
        <pc:chgData name="Chloe Shuttlewood" userId="d54142b5-145a-4f78-a2be-2b3db04d1597" providerId="ADAL" clId="{21F5CC67-A4DE-4A44-BE21-A39F8A7E1280}" dt="2021-04-06T09:13:59.890" v="8"/>
        <pc:sldMkLst>
          <pc:docMk/>
          <pc:sldMk cId="1697713182" sldId="300"/>
        </pc:sldMkLst>
      </pc:sldChg>
      <pc:sldChg chg="delCm">
        <pc:chgData name="Chloe Shuttlewood" userId="d54142b5-145a-4f78-a2be-2b3db04d1597" providerId="ADAL" clId="{21F5CC67-A4DE-4A44-BE21-A39F8A7E1280}" dt="2021-04-06T09:17:39.795" v="10" actId="1592"/>
        <pc:sldMkLst>
          <pc:docMk/>
          <pc:sldMk cId="1001615875" sldId="303"/>
        </pc:sldMkLst>
      </pc:sldChg>
      <pc:sldChg chg="delCm">
        <pc:chgData name="Chloe Shuttlewood" userId="d54142b5-145a-4f78-a2be-2b3db04d1597" providerId="ADAL" clId="{21F5CC67-A4DE-4A44-BE21-A39F8A7E1280}" dt="2021-04-06T09:20:10.652" v="16" actId="1592"/>
        <pc:sldMkLst>
          <pc:docMk/>
          <pc:sldMk cId="833603777" sldId="307"/>
        </pc:sldMkLst>
      </pc:sldChg>
      <pc:sldChg chg="delCm">
        <pc:chgData name="Chloe Shuttlewood" userId="d54142b5-145a-4f78-a2be-2b3db04d1597" providerId="ADAL" clId="{21F5CC67-A4DE-4A44-BE21-A39F8A7E1280}" dt="2021-04-06T09:20:55.955" v="17" actId="1592"/>
        <pc:sldMkLst>
          <pc:docMk/>
          <pc:sldMk cId="2344383374" sldId="309"/>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49.xml"/><Relationship Id="rId3" Type="http://schemas.openxmlformats.org/officeDocument/2006/relationships/slide" Target="../slides/slide14.xml"/><Relationship Id="rId7" Type="http://schemas.openxmlformats.org/officeDocument/2006/relationships/slide" Target="../slides/slide46.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37.xml"/><Relationship Id="rId5" Type="http://schemas.openxmlformats.org/officeDocument/2006/relationships/slide" Target="../slides/slide30.xml"/><Relationship Id="rId4" Type="http://schemas.openxmlformats.org/officeDocument/2006/relationships/slide" Target="../slides/slide22.xml"/><Relationship Id="rId9" Type="http://schemas.openxmlformats.org/officeDocument/2006/relationships/slide" Target="../slides/slide5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emf"/><Relationship Id="rId1" Type="http://schemas.openxmlformats.org/officeDocument/2006/relationships/slideMaster" Target="../slideMasters/slideMaster1.xml"/><Relationship Id="rId4" Type="http://schemas.openxmlformats.org/officeDocument/2006/relationships/image" Target="../media/image27.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1" y="0"/>
            <a:ext cx="12192001" cy="6219825"/>
          </a:xfrm>
          <a:prstGeom prst="rect">
            <a:avLst/>
          </a:prstGeom>
          <a:solidFill>
            <a:srgbClr val="B5B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B9BE0B"/>
                </a:solidFill>
                <a:latin typeface="Futura" panose="020B0602020204020303" pitchFamily="34" charset="-79"/>
                <a:cs typeface="Futura" panose="020B0602020204020303" pitchFamily="34" charset="-79"/>
              </a:rPr>
              <a:t>OF YOUR MONEY</a:t>
            </a:r>
            <a:endParaRPr lang="en-US" dirty="0"/>
          </a:p>
        </p:txBody>
      </p:sp>
      <p:pic>
        <p:nvPicPr>
          <p:cNvPr id="19" name="Picture 18">
            <a:extLst>
              <a:ext uri="{FF2B5EF4-FFF2-40B4-BE49-F238E27FC236}">
                <a16:creationId xmlns:a16="http://schemas.microsoft.com/office/drawing/2014/main" id="{101C5D0B-2F73-3248-B1E4-D1E6B3730C20}"/>
              </a:ext>
            </a:extLst>
          </p:cNvPr>
          <p:cNvPicPr/>
          <p:nvPr userDrawn="1"/>
        </p:nvPicPr>
        <p:blipFill rotWithShape="1">
          <a:blip r:embed="rId2"/>
          <a:srcRect r="3206" b="6232"/>
          <a:stretch/>
        </p:blipFill>
        <p:spPr>
          <a:xfrm>
            <a:off x="2590799" y="347555"/>
            <a:ext cx="9601201" cy="5835364"/>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4" y="0"/>
            <a:ext cx="6147067" cy="2911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696864" y="286847"/>
            <a:ext cx="6343353" cy="2585323"/>
          </a:xfrm>
          <a:prstGeom prst="rect">
            <a:avLst/>
          </a:prstGeom>
          <a:noFill/>
        </p:spPr>
        <p:txBody>
          <a:bodyPr wrap="square" rtlCol="0">
            <a:spAutoFit/>
          </a:bodyPr>
          <a:lstStyle/>
          <a:p>
            <a:r>
              <a:rPr lang="en-GB" sz="4400" b="1" dirty="0">
                <a:solidFill>
                  <a:srgbClr val="B9BE0B"/>
                </a:solidFill>
                <a:latin typeface="Futura" panose="020B0602020204020303" pitchFamily="34" charset="-79"/>
                <a:cs typeface="Futura" panose="020B0602020204020303" pitchFamily="34" charset="-79"/>
              </a:rPr>
              <a:t>MAKING THE MOST</a:t>
            </a:r>
          </a:p>
          <a:p>
            <a:endParaRPr lang="en-GB" sz="4400" b="1" dirty="0">
              <a:solidFill>
                <a:srgbClr val="B9BE0B"/>
              </a:solidFill>
              <a:latin typeface="Futura" panose="020B0602020204020303" pitchFamily="34" charset="-79"/>
              <a:cs typeface="Futura" panose="020B0602020204020303" pitchFamily="34" charset="-79"/>
            </a:endParaRPr>
          </a:p>
          <a:p>
            <a:r>
              <a:rPr lang="en-GB" sz="2800" dirty="0">
                <a:solidFill>
                  <a:srgbClr val="218231"/>
                </a:solidFill>
                <a:latin typeface="Futura Medium" panose="020B0602020204020303" pitchFamily="34" charset="-79"/>
                <a:cs typeface="Futura Medium" panose="020B0602020204020303" pitchFamily="34" charset="-79"/>
              </a:rPr>
              <a:t>HOW DO I MAKE SURE I GET </a:t>
            </a:r>
          </a:p>
          <a:p>
            <a:r>
              <a:rPr lang="en-GB" sz="2800" dirty="0">
                <a:solidFill>
                  <a:srgbClr val="218231"/>
                </a:solidFill>
                <a:latin typeface="Futura Medium" panose="020B0602020204020303" pitchFamily="34" charset="-79"/>
                <a:cs typeface="Futura Medium" panose="020B0602020204020303" pitchFamily="34" charset="-79"/>
              </a:rPr>
              <a:t>THE MOST FROM MY MONEY?</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246992" y="3567497"/>
            <a:ext cx="4824248" cy="2330669"/>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896085" y="382753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277268" y="4523420"/>
            <a:ext cx="4030718" cy="1077218"/>
          </a:xfrm>
          <a:prstGeom prst="rect">
            <a:avLst/>
          </a:prstGeom>
        </p:spPr>
        <p:txBody>
          <a:bodyPr wrap="square">
            <a:spAutoFit/>
          </a:bodyPr>
          <a:lstStyle/>
          <a:p>
            <a:r>
              <a:rPr lang="en-GB" sz="1600" b="1" kern="1200" dirty="0">
                <a:solidFill>
                  <a:schemeClr val="bg1"/>
                </a:solidFill>
                <a:effectLst/>
                <a:latin typeface="FUTURA MEDIUM" panose="020B0602020204020303" pitchFamily="34" charset="-79"/>
                <a:ea typeface="+mn-ea"/>
                <a:cs typeface="FUTURA MEDIUM" panose="020B0602020204020303" pitchFamily="34" charset="-79"/>
              </a:rPr>
              <a:t>With a debit card you are spending your own money from your bank account; with a credit card you are spending someone else’s, and it must be repaid. </a:t>
            </a:r>
            <a:endParaRPr lang="en-GB" sz="16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378375" y="4445873"/>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6151634" y="6289627"/>
            <a:ext cx="63629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p>
        </p:txBody>
      </p:sp>
      <p:pic>
        <p:nvPicPr>
          <p:cNvPr id="18" name="Picture 17">
            <a:extLst>
              <a:ext uri="{FF2B5EF4-FFF2-40B4-BE49-F238E27FC236}">
                <a16:creationId xmlns:a16="http://schemas.microsoft.com/office/drawing/2014/main" id="{21D88886-535F-8145-9635-64D2F6EA10EE}"/>
              </a:ext>
            </a:extLst>
          </p:cNvPr>
          <p:cNvPicPr/>
          <p:nvPr userDrawn="1"/>
        </p:nvPicPr>
        <p:blipFill>
          <a:blip r:embed="rId3"/>
          <a:stretch>
            <a:fillRect/>
          </a:stretch>
        </p:blipFill>
        <p:spPr>
          <a:xfrm>
            <a:off x="311953" y="3741095"/>
            <a:ext cx="789700" cy="608727"/>
          </a:xfrm>
          <a:prstGeom prst="rect">
            <a:avLst/>
          </a:prstGeom>
        </p:spPr>
      </p:pic>
      <p:sp>
        <p:nvSpPr>
          <p:cNvPr id="3" name="TextBox 2">
            <a:extLst>
              <a:ext uri="{FF2B5EF4-FFF2-40B4-BE49-F238E27FC236}">
                <a16:creationId xmlns:a16="http://schemas.microsoft.com/office/drawing/2014/main" id="{E4AC0881-78C6-7244-88F1-28FCD1F46732}"/>
              </a:ext>
            </a:extLst>
          </p:cNvPr>
          <p:cNvSpPr txBox="1"/>
          <p:nvPr userDrawn="1"/>
        </p:nvSpPr>
        <p:spPr>
          <a:xfrm>
            <a:off x="7154007" y="333094"/>
            <a:ext cx="4674931" cy="2585323"/>
          </a:xfrm>
          <a:prstGeom prst="rect">
            <a:avLst/>
          </a:prstGeom>
          <a:noFill/>
        </p:spPr>
        <p:txBody>
          <a:bodyPr wrap="square" rtlCol="0">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We all make choices with money nearly every day – whether to spend it or not, what to spend it on, and searching for the best deals. This chapter looks at some of the things that can influence these choices, how we can manage those choices more effectively and what our consumer rights are for the things we do spend money on.</a:t>
            </a:r>
          </a:p>
          <a:p>
            <a:endParaRPr lang="en-US" dirty="0"/>
          </a:p>
        </p:txBody>
      </p:sp>
      <p:sp>
        <p:nvSpPr>
          <p:cNvPr id="21" name="Rectangle 20">
            <a:extLst>
              <a:ext uri="{FF2B5EF4-FFF2-40B4-BE49-F238E27FC236}">
                <a16:creationId xmlns:a16="http://schemas.microsoft.com/office/drawing/2014/main" id="{8C1ABFEE-3C63-A545-B332-E39364AD3BE5}"/>
              </a:ext>
            </a:extLst>
          </p:cNvPr>
          <p:cNvSpPr/>
          <p:nvPr userDrawn="1"/>
        </p:nvSpPr>
        <p:spPr>
          <a:xfrm>
            <a:off x="682466" y="880319"/>
            <a:ext cx="5266185" cy="769441"/>
          </a:xfrm>
          <a:prstGeom prst="rect">
            <a:avLst/>
          </a:prstGeom>
        </p:spPr>
        <p:txBody>
          <a:bodyPr wrap="none">
            <a:spAutoFit/>
          </a:bodyPr>
          <a:lstStyle/>
          <a:p>
            <a:r>
              <a:rPr lang="en-GB" sz="4400" b="1" dirty="0">
                <a:solidFill>
                  <a:srgbClr val="B9BE0B"/>
                </a:solidFill>
                <a:latin typeface="Futura" panose="020B0602020204020303" pitchFamily="34" charset="-79"/>
                <a:cs typeface="Futura" panose="020B0602020204020303" pitchFamily="34" charset="-79"/>
              </a:rPr>
              <a:t>OF YOUR MONEY </a:t>
            </a:r>
            <a:endParaRPr lang="en-US" sz="4400" dirty="0"/>
          </a:p>
        </p:txBody>
      </p:sp>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spTree>
    <p:extLst>
      <p:ext uri="{BB962C8B-B14F-4D97-AF65-F5344CB8AC3E}">
        <p14:creationId xmlns:p14="http://schemas.microsoft.com/office/powerpoint/2010/main" val="2094859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spTree>
    <p:extLst>
      <p:ext uri="{BB962C8B-B14F-4D97-AF65-F5344CB8AC3E}">
        <p14:creationId xmlns:p14="http://schemas.microsoft.com/office/powerpoint/2010/main" val="640666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FF16B2-EDC9-F540-911F-FAF36E00E07A}"/>
              </a:ext>
            </a:extLst>
          </p:cNvPr>
          <p:cNvPicPr>
            <a:picLocks noChangeAspect="1"/>
          </p:cNvPicPr>
          <p:nvPr userDrawn="1"/>
        </p:nvPicPr>
        <p:blipFill rotWithShape="1">
          <a:blip r:embed="rId2"/>
          <a:srcRect l="9821" r="18919"/>
          <a:stretch/>
        </p:blipFill>
        <p:spPr>
          <a:xfrm>
            <a:off x="5486400" y="0"/>
            <a:ext cx="6705600" cy="626787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3"/>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DIGITAL MARKETING</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087101"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58700" y="1275532"/>
            <a:ext cx="4753380" cy="3693319"/>
          </a:xfrm>
          <a:prstGeom prst="rect">
            <a:avLst/>
          </a:prstGeom>
        </p:spPr>
        <p:txBody>
          <a:bodyPr wrap="square">
            <a:spAutoFit/>
          </a:bodyPr>
          <a:lstStyle/>
          <a:p>
            <a:r>
              <a:rPr lang="en-GB" sz="1800" b="0" kern="1200" dirty="0">
                <a:solidFill>
                  <a:srgbClr val="00303C"/>
                </a:solidFill>
                <a:effectLst/>
                <a:latin typeface="Futura Medium" panose="020B0602020204020303" pitchFamily="34" charset="-79"/>
                <a:ea typeface="+mn-ea"/>
                <a:cs typeface="Futura Medium" panose="020B0602020204020303" pitchFamily="34" charset="-79"/>
              </a:rPr>
              <a:t>Businesses are keen to understand the digital footprint of their existing and potential customers by collecting information on what they do online, for example how they use search engines, social media platforms, shopping sites and other websites. This helps them to target different groups of people based on what they search for, buy and look at online. For example, if you search for concert tickets, you might get adverts for other events and venue information. This is called targeted digital marketing.</a:t>
            </a:r>
          </a:p>
        </p:txBody>
      </p:sp>
    </p:spTree>
    <p:extLst>
      <p:ext uri="{BB962C8B-B14F-4D97-AF65-F5344CB8AC3E}">
        <p14:creationId xmlns:p14="http://schemas.microsoft.com/office/powerpoint/2010/main" val="1278057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pic>
        <p:nvPicPr>
          <p:cNvPr id="13" name="Picture 12">
            <a:extLst>
              <a:ext uri="{FF2B5EF4-FFF2-40B4-BE49-F238E27FC236}">
                <a16:creationId xmlns:a16="http://schemas.microsoft.com/office/drawing/2014/main" id="{70A2D8DB-9E05-A54D-B19C-75BF4049E608}"/>
              </a:ext>
            </a:extLst>
          </p:cNvPr>
          <p:cNvPicPr>
            <a:picLocks noChangeAspect="1"/>
          </p:cNvPicPr>
          <p:nvPr userDrawn="1"/>
        </p:nvPicPr>
        <p:blipFill>
          <a:blip r:embed="rId2"/>
          <a:stretch>
            <a:fillRect/>
          </a:stretch>
        </p:blipFill>
        <p:spPr>
          <a:xfrm>
            <a:off x="2298700" y="252412"/>
            <a:ext cx="7553960" cy="5601991"/>
          </a:xfrm>
          <a:prstGeom prst="rect">
            <a:avLst/>
          </a:prstGeom>
        </p:spPr>
      </p:pic>
      <p:sp>
        <p:nvSpPr>
          <p:cNvPr id="18" name="TextBox 17">
            <a:extLst>
              <a:ext uri="{FF2B5EF4-FFF2-40B4-BE49-F238E27FC236}">
                <a16:creationId xmlns:a16="http://schemas.microsoft.com/office/drawing/2014/main" id="{3BE39884-1724-EB4F-9650-31738D1A11C0}"/>
              </a:ext>
            </a:extLst>
          </p:cNvPr>
          <p:cNvSpPr txBox="1"/>
          <p:nvPr userDrawn="1"/>
        </p:nvSpPr>
        <p:spPr>
          <a:xfrm>
            <a:off x="3551582" y="1305051"/>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39EA86F7-E6E8-834E-8BD2-4469EEA16C9E}"/>
              </a:ext>
            </a:extLst>
          </p:cNvPr>
          <p:cNvCxnSpPr>
            <a:cxnSpLocks/>
          </p:cNvCxnSpPr>
          <p:nvPr userDrawn="1"/>
        </p:nvCxnSpPr>
        <p:spPr>
          <a:xfrm>
            <a:off x="3645908" y="1818611"/>
            <a:ext cx="211481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0221E1F1-0CBE-7142-8749-7484C94E9C96}"/>
              </a:ext>
            </a:extLst>
          </p:cNvPr>
          <p:cNvSpPr/>
          <p:nvPr userDrawn="1"/>
        </p:nvSpPr>
        <p:spPr>
          <a:xfrm>
            <a:off x="3322320" y="2142246"/>
            <a:ext cx="6096000" cy="1754326"/>
          </a:xfrm>
          <a:prstGeom prst="rect">
            <a:avLst/>
          </a:prstGeom>
        </p:spPr>
        <p:txBody>
          <a:bodyPr>
            <a:spAutoFit/>
          </a:bodyPr>
          <a:lstStyle/>
          <a:p>
            <a:pPr marL="0" indent="0">
              <a:buNone/>
            </a:pPr>
            <a:r>
              <a:rPr lang="en-GB" b="1" i="0" dirty="0">
                <a:solidFill>
                  <a:srgbClr val="218231"/>
                </a:solidFill>
                <a:effectLst/>
                <a:latin typeface="Futura" panose="020B0602020204020303" pitchFamily="34" charset="-79"/>
                <a:cs typeface="Futura" panose="020B0602020204020303" pitchFamily="34" charset="-79"/>
              </a:rPr>
              <a:t>1. </a:t>
            </a:r>
            <a:r>
              <a:rPr lang="en-GB" dirty="0">
                <a:solidFill>
                  <a:srgbClr val="218231"/>
                </a:solidFill>
                <a:effectLst/>
                <a:latin typeface="Futura Medium" panose="020B0602020204020303" pitchFamily="34" charset="-79"/>
                <a:cs typeface="Futura Medium" panose="020B0602020204020303" pitchFamily="34" charset="-79"/>
              </a:rPr>
              <a:t>Why do businesses spend vast sums of money on    </a:t>
            </a:r>
          </a:p>
          <a:p>
            <a:pPr marL="0" indent="0">
              <a:buNone/>
            </a:pPr>
            <a:r>
              <a:rPr lang="en-GB" dirty="0">
                <a:solidFill>
                  <a:srgbClr val="218231"/>
                </a:solidFill>
                <a:effectLst/>
                <a:latin typeface="Futura Medium" panose="020B0602020204020303" pitchFamily="34" charset="-79"/>
                <a:cs typeface="Futura Medium" panose="020B0602020204020303" pitchFamily="34" charset="-79"/>
              </a:rPr>
              <a:t>    advertising?</a:t>
            </a:r>
          </a:p>
          <a:p>
            <a:pPr marL="0" indent="0">
              <a:buNone/>
            </a:pPr>
            <a:endParaRPr lang="en-GB" dirty="0">
              <a:solidFill>
                <a:srgbClr val="218231"/>
              </a:solidFill>
              <a:effectLst/>
              <a:latin typeface="Futura Medium" panose="020B0602020204020303" pitchFamily="34" charset="-79"/>
              <a:cs typeface="Futura Medium" panose="020B0602020204020303" pitchFamily="34" charset="-79"/>
            </a:endParaRPr>
          </a:p>
          <a:p>
            <a:r>
              <a:rPr lang="en-GB" b="1" i="0" dirty="0">
                <a:solidFill>
                  <a:srgbClr val="218231"/>
                </a:solidFill>
                <a:effectLst/>
                <a:latin typeface="Futura" panose="020B0602020204020303" pitchFamily="34" charset="-79"/>
                <a:cs typeface="Futura" panose="020B0602020204020303" pitchFamily="34" charset="-79"/>
              </a:rPr>
              <a:t>2. </a:t>
            </a:r>
            <a:r>
              <a:rPr lang="en-GB" dirty="0">
                <a:solidFill>
                  <a:srgbClr val="218231"/>
                </a:solidFill>
                <a:effectLst/>
                <a:latin typeface="Futura Medium" panose="020B0602020204020303" pitchFamily="34" charset="-79"/>
                <a:cs typeface="Futura Medium" panose="020B0602020204020303" pitchFamily="34" charset="-79"/>
              </a:rPr>
              <a:t>Why is targeted digital marketing seen as particularly  </a:t>
            </a:r>
          </a:p>
          <a:p>
            <a:r>
              <a:rPr lang="en-GB" dirty="0">
                <a:solidFill>
                  <a:srgbClr val="218231"/>
                </a:solidFill>
                <a:effectLst/>
                <a:latin typeface="Futura Medium" panose="020B0602020204020303" pitchFamily="34" charset="-79"/>
                <a:cs typeface="Futura Medium" panose="020B0602020204020303" pitchFamily="34" charset="-79"/>
              </a:rPr>
              <a:t>    important to advertisers and the companies whose  </a:t>
            </a:r>
          </a:p>
          <a:p>
            <a:r>
              <a:rPr lang="en-GB" dirty="0">
                <a:solidFill>
                  <a:srgbClr val="218231"/>
                </a:solidFill>
                <a:effectLst/>
                <a:latin typeface="Futura Medium" panose="020B0602020204020303" pitchFamily="34" charset="-79"/>
                <a:cs typeface="Futura Medium" panose="020B0602020204020303" pitchFamily="34" charset="-79"/>
              </a:rPr>
              <a:t>    goods they promote?</a:t>
            </a:r>
          </a:p>
        </p:txBody>
      </p:sp>
    </p:spTree>
    <p:extLst>
      <p:ext uri="{BB962C8B-B14F-4D97-AF65-F5344CB8AC3E}">
        <p14:creationId xmlns:p14="http://schemas.microsoft.com/office/powerpoint/2010/main" val="1687674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WAYS TO PAY</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2020301"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58700" y="1275532"/>
            <a:ext cx="10895100"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evolution of how we pay for goods and services has taken place over many centuries and new ways are still being developed today. The main ways we pay for the things we buy are: </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Rectangle 9">
            <a:extLst>
              <a:ext uri="{FF2B5EF4-FFF2-40B4-BE49-F238E27FC236}">
                <a16:creationId xmlns:a16="http://schemas.microsoft.com/office/drawing/2014/main" id="{053CBB0A-0D0D-AE47-A646-4E2FA8E530F7}"/>
              </a:ext>
            </a:extLst>
          </p:cNvPr>
          <p:cNvSpPr/>
          <p:nvPr userDrawn="1"/>
        </p:nvSpPr>
        <p:spPr>
          <a:xfrm>
            <a:off x="3815080" y="3199020"/>
            <a:ext cx="7350760" cy="1508105"/>
          </a:xfrm>
          <a:prstGeom prst="rect">
            <a:avLst/>
          </a:prstGeom>
        </p:spPr>
        <p:txBody>
          <a:bodyPr wrap="square">
            <a:spAutoFit/>
          </a:bodyPr>
          <a:lstStyle/>
          <a:p>
            <a:r>
              <a:rPr lang="en-GB" sz="2000" b="1" kern="1200" dirty="0">
                <a:solidFill>
                  <a:srgbClr val="218231"/>
                </a:solidFill>
                <a:effectLst/>
                <a:latin typeface="FUTURA MEDIUM" panose="020B0602020204020303" pitchFamily="34" charset="-79"/>
                <a:ea typeface="+mn-ea"/>
                <a:cs typeface="FUTURA MEDIUM" panose="020B0602020204020303" pitchFamily="34" charset="-79"/>
              </a:rPr>
              <a:t>1. Cash: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Coins were first used in the 7th century BC and notes first appeared in China a thousand years ago. Many people still use cash today as a quick and convenient way to pay for everyday items – though this is now being challenged by a number of electronic methods.</a:t>
            </a:r>
          </a:p>
        </p:txBody>
      </p:sp>
      <p:pic>
        <p:nvPicPr>
          <p:cNvPr id="3" name="Picture 2">
            <a:extLst>
              <a:ext uri="{FF2B5EF4-FFF2-40B4-BE49-F238E27FC236}">
                <a16:creationId xmlns:a16="http://schemas.microsoft.com/office/drawing/2014/main" id="{F314BC7B-2A74-D344-B064-552A38CD4547}"/>
              </a:ext>
            </a:extLst>
          </p:cNvPr>
          <p:cNvPicPr>
            <a:picLocks noChangeAspect="1"/>
          </p:cNvPicPr>
          <p:nvPr userDrawn="1"/>
        </p:nvPicPr>
        <p:blipFill>
          <a:blip r:embed="rId3"/>
          <a:stretch>
            <a:fillRect/>
          </a:stretch>
        </p:blipFill>
        <p:spPr>
          <a:xfrm>
            <a:off x="1190259" y="3028821"/>
            <a:ext cx="2441339" cy="1701248"/>
          </a:xfrm>
          <a:prstGeom prst="rect">
            <a:avLst/>
          </a:prstGeom>
        </p:spPr>
      </p:pic>
    </p:spTree>
    <p:extLst>
      <p:ext uri="{BB962C8B-B14F-4D97-AF65-F5344CB8AC3E}">
        <p14:creationId xmlns:p14="http://schemas.microsoft.com/office/powerpoint/2010/main" val="31011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9" name="Rectangle 8">
            <a:extLst>
              <a:ext uri="{FF2B5EF4-FFF2-40B4-BE49-F238E27FC236}">
                <a16:creationId xmlns:a16="http://schemas.microsoft.com/office/drawing/2014/main" id="{A2E52A22-A4BE-9F48-8C4B-45C0DDD86214}"/>
              </a:ext>
            </a:extLst>
          </p:cNvPr>
          <p:cNvSpPr/>
          <p:nvPr userDrawn="1"/>
        </p:nvSpPr>
        <p:spPr>
          <a:xfrm>
            <a:off x="530222" y="593716"/>
            <a:ext cx="11143618" cy="5109091"/>
          </a:xfrm>
          <a:prstGeom prst="rect">
            <a:avLst/>
          </a:prstGeom>
        </p:spPr>
        <p:txBody>
          <a:bodyPr wrap="square">
            <a:spAutoFit/>
          </a:bodyPr>
          <a:lstStyle/>
          <a:p>
            <a:r>
              <a:rPr lang="en-GB" sz="2000" b="1" kern="1200" dirty="0">
                <a:solidFill>
                  <a:srgbClr val="218231"/>
                </a:solidFill>
                <a:effectLst/>
                <a:latin typeface="FUTURA MEDIUM" panose="020B0602020204020303" pitchFamily="34" charset="-79"/>
                <a:ea typeface="+mn-ea"/>
                <a:cs typeface="FUTURA MEDIUM" panose="020B0602020204020303" pitchFamily="34" charset="-79"/>
              </a:rPr>
              <a:t>2. Cards:</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Since they first appeared in the 1950s there has been a rapid growth in the number of plastic cards that can be used to access money. When people want cash nowadays they often use a card at an ATM or cash machine to make a withdrawal. Using plastic is also a popular way of spending, though the two most common types of card can easily (but must not) be confused: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Debit card – When you make a payment or withdraw cash with a debit card, the money is taken straight out of your bank account electronically if you have the money available to spend. You cannot borrow money on a debit card.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Credit card – Available to 18 year olds and older, these allow you to borrow money up to a certain limit. When you buy something with a credit card, the amount you spend is added to the total amount borrowed. (There is much more information on credit cards in the ‘Borrowing’ chapter.)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One of the benefits of using a credit card is that it gives you greater protection if something goes wrong – for example, the business you bought the goods or services from goes bankrupt, or your order is not delivered. If this happens, then you would be entitled to a refund, but only if the item or service you purchased cost between £100 and £30,000. This protection does not apply to debit cards.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64436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10" name="Rounded Rectangle 9">
            <a:extLst>
              <a:ext uri="{FF2B5EF4-FFF2-40B4-BE49-F238E27FC236}">
                <a16:creationId xmlns:a16="http://schemas.microsoft.com/office/drawing/2014/main" id="{11E5D7E2-E8F7-0C4C-98C2-5174F46D5127}"/>
              </a:ext>
            </a:extLst>
          </p:cNvPr>
          <p:cNvSpPr/>
          <p:nvPr userDrawn="1"/>
        </p:nvSpPr>
        <p:spPr>
          <a:xfrm>
            <a:off x="1298570" y="1027497"/>
            <a:ext cx="4575756" cy="423538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E89E84-817B-1743-8978-1453A8E29180}"/>
              </a:ext>
            </a:extLst>
          </p:cNvPr>
          <p:cNvSpPr/>
          <p:nvPr userDrawn="1"/>
        </p:nvSpPr>
        <p:spPr>
          <a:xfrm>
            <a:off x="2248607" y="140945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DEFF61D7-EA92-5E46-AA19-48526940C72C}"/>
              </a:ext>
            </a:extLst>
          </p:cNvPr>
          <p:cNvSpPr/>
          <p:nvPr userDrawn="1"/>
        </p:nvSpPr>
        <p:spPr>
          <a:xfrm>
            <a:off x="1629790" y="2105340"/>
            <a:ext cx="4030718"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latest significant development with plastic cards is contactless payments, which speed up any transaction. The following symbol identifies that there is a contactless payment option – and is usually found on a card machine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or reader.</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DFC9B7E8-002E-1144-8530-9E77B640B227}"/>
              </a:ext>
            </a:extLst>
          </p:cNvPr>
          <p:cNvCxnSpPr/>
          <p:nvPr userDrawn="1"/>
        </p:nvCxnSpPr>
        <p:spPr>
          <a:xfrm>
            <a:off x="1730897" y="2027793"/>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771DE239-72DC-7C4C-B671-9195E6147D3E}"/>
              </a:ext>
            </a:extLst>
          </p:cNvPr>
          <p:cNvPicPr/>
          <p:nvPr userDrawn="1"/>
        </p:nvPicPr>
        <p:blipFill>
          <a:blip r:embed="rId2"/>
          <a:stretch>
            <a:fillRect/>
          </a:stretch>
        </p:blipFill>
        <p:spPr>
          <a:xfrm>
            <a:off x="1664475" y="1323015"/>
            <a:ext cx="789700" cy="608727"/>
          </a:xfrm>
          <a:prstGeom prst="rect">
            <a:avLst/>
          </a:prstGeom>
        </p:spPr>
      </p:pic>
      <p:pic>
        <p:nvPicPr>
          <p:cNvPr id="2" name="Picture 1">
            <a:extLst>
              <a:ext uri="{FF2B5EF4-FFF2-40B4-BE49-F238E27FC236}">
                <a16:creationId xmlns:a16="http://schemas.microsoft.com/office/drawing/2014/main" id="{EFAD093E-0D7C-234C-A3B8-CA9BF4CE0099}"/>
              </a:ext>
            </a:extLst>
          </p:cNvPr>
          <p:cNvPicPr>
            <a:picLocks noChangeAspect="1"/>
          </p:cNvPicPr>
          <p:nvPr userDrawn="1"/>
        </p:nvPicPr>
        <p:blipFill>
          <a:blip r:embed="rId3"/>
          <a:stretch>
            <a:fillRect/>
          </a:stretch>
        </p:blipFill>
        <p:spPr>
          <a:xfrm>
            <a:off x="5044787" y="4212259"/>
            <a:ext cx="495300" cy="723900"/>
          </a:xfrm>
          <a:prstGeom prst="rect">
            <a:avLst/>
          </a:prstGeom>
        </p:spPr>
      </p:pic>
      <p:sp>
        <p:nvSpPr>
          <p:cNvPr id="15" name="Rounded Rectangle 14">
            <a:extLst>
              <a:ext uri="{FF2B5EF4-FFF2-40B4-BE49-F238E27FC236}">
                <a16:creationId xmlns:a16="http://schemas.microsoft.com/office/drawing/2014/main" id="{EB7CC16D-4A23-1543-B74E-484302A74DB8}"/>
              </a:ext>
            </a:extLst>
          </p:cNvPr>
          <p:cNvSpPr/>
          <p:nvPr userDrawn="1"/>
        </p:nvSpPr>
        <p:spPr>
          <a:xfrm>
            <a:off x="6106160" y="1027496"/>
            <a:ext cx="4824248" cy="4235383"/>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3F0A8A-A680-1549-B5A1-A693000AA90F}"/>
              </a:ext>
            </a:extLst>
          </p:cNvPr>
          <p:cNvSpPr/>
          <p:nvPr userDrawn="1"/>
        </p:nvSpPr>
        <p:spPr>
          <a:xfrm>
            <a:off x="7037979" y="139018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0528F4F1-9355-D149-89A1-8CBC0A7D2A9B}"/>
              </a:ext>
            </a:extLst>
          </p:cNvPr>
          <p:cNvSpPr/>
          <p:nvPr userDrawn="1"/>
        </p:nvSpPr>
        <p:spPr>
          <a:xfrm>
            <a:off x="6450199" y="2099654"/>
            <a:ext cx="4175852" cy="2585323"/>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Contactless cards were first introduced in 2007 when the transaction </a:t>
            </a:r>
            <a:br>
              <a:rPr lang="en-GB" sz="1800" kern="1200" dirty="0">
                <a:solidFill>
                  <a:schemeClr val="bg1"/>
                </a:solidFill>
                <a:effectLst/>
                <a:latin typeface="Futura Medium" panose="020B0602020204020303" pitchFamily="34" charset="-79"/>
                <a:ea typeface="+mn-ea"/>
                <a:cs typeface="Futura Medium" panose="020B0602020204020303" pitchFamily="34" charset="-79"/>
              </a:rPr>
            </a:br>
            <a:r>
              <a:rPr lang="en-GB" sz="1800" kern="1200" dirty="0">
                <a:solidFill>
                  <a:schemeClr val="bg1"/>
                </a:solidFill>
                <a:effectLst/>
                <a:latin typeface="Futura Medium" panose="020B0602020204020303" pitchFamily="34" charset="-79"/>
                <a:ea typeface="+mn-ea"/>
                <a:cs typeface="Futura Medium" panose="020B0602020204020303" pitchFamily="34" charset="-79"/>
              </a:rPr>
              <a:t>limit was £10 per use. In 2015 this was raised to £30, and in 2020 it was raised again to £45. In 2021 the limit was increased to £100.</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What are your views on the contactless limit being raised?</a:t>
            </a:r>
          </a:p>
        </p:txBody>
      </p:sp>
      <p:cxnSp>
        <p:nvCxnSpPr>
          <p:cNvPr id="19" name="Straight Connector 18">
            <a:extLst>
              <a:ext uri="{FF2B5EF4-FFF2-40B4-BE49-F238E27FC236}">
                <a16:creationId xmlns:a16="http://schemas.microsoft.com/office/drawing/2014/main" id="{0EFA45D1-4443-5343-872B-A915B64D92FD}"/>
              </a:ext>
            </a:extLst>
          </p:cNvPr>
          <p:cNvCxnSpPr>
            <a:cxnSpLocks/>
          </p:cNvCxnSpPr>
          <p:nvPr userDrawn="1"/>
        </p:nvCxnSpPr>
        <p:spPr>
          <a:xfrm>
            <a:off x="6499949" y="2034685"/>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0" name="Picture 19">
            <a:extLst>
              <a:ext uri="{FF2B5EF4-FFF2-40B4-BE49-F238E27FC236}">
                <a16:creationId xmlns:a16="http://schemas.microsoft.com/office/drawing/2014/main" id="{C2E420F4-759D-C243-A0F4-986871676698}"/>
              </a:ext>
            </a:extLst>
          </p:cNvPr>
          <p:cNvPicPr/>
          <p:nvPr userDrawn="1"/>
        </p:nvPicPr>
        <p:blipFill>
          <a:blip r:embed="rId4"/>
          <a:stretch>
            <a:fillRect/>
          </a:stretch>
        </p:blipFill>
        <p:spPr>
          <a:xfrm>
            <a:off x="6428379" y="1310535"/>
            <a:ext cx="812288" cy="643061"/>
          </a:xfrm>
          <a:prstGeom prst="rect">
            <a:avLst/>
          </a:prstGeom>
        </p:spPr>
      </p:pic>
    </p:spTree>
    <p:extLst>
      <p:ext uri="{BB962C8B-B14F-4D97-AF65-F5344CB8AC3E}">
        <p14:creationId xmlns:p14="http://schemas.microsoft.com/office/powerpoint/2010/main" val="3253270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9" name="Rectangle 8">
            <a:extLst>
              <a:ext uri="{FF2B5EF4-FFF2-40B4-BE49-F238E27FC236}">
                <a16:creationId xmlns:a16="http://schemas.microsoft.com/office/drawing/2014/main" id="{A2E52A22-A4BE-9F48-8C4B-45C0DDD86214}"/>
              </a:ext>
            </a:extLst>
          </p:cNvPr>
          <p:cNvSpPr/>
          <p:nvPr userDrawn="1"/>
        </p:nvSpPr>
        <p:spPr>
          <a:xfrm>
            <a:off x="524190" y="303372"/>
            <a:ext cx="11271569" cy="6217087"/>
          </a:xfrm>
          <a:prstGeom prst="rect">
            <a:avLst/>
          </a:prstGeom>
        </p:spPr>
        <p:txBody>
          <a:bodyPr wrap="square">
            <a:spAutoFit/>
          </a:bodyPr>
          <a:lstStyle/>
          <a:p>
            <a:r>
              <a:rPr lang="en-GB" sz="2000" b="1" kern="1200" dirty="0">
                <a:solidFill>
                  <a:srgbClr val="218231"/>
                </a:solidFill>
                <a:effectLst/>
                <a:latin typeface="FUTURA MEDIUM" panose="020B0602020204020303" pitchFamily="34" charset="-79"/>
                <a:ea typeface="+mn-ea"/>
                <a:cs typeface="FUTURA MEDIUM" panose="020B0602020204020303" pitchFamily="34" charset="-79"/>
              </a:rPr>
              <a:t>3. Payments via a bank:</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have a bank account there are a number of payment options open to you, as well as using your debit card. These are: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Electronic transfer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way of moving money from your account to somebody else’s.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Standing order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For paying regular fixed amounts from your bank account automatically. You are in control – you instruct your bank to pay the money to a particular person or company. It is your responsibility to change the payment details (e.g. the date or amount) if they need to be changed.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Direct debit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 instruction to your bank to release money from your account to pay bills and other amounts automatically. The billing company has control – they request the money from the bank directly, and they can change the amount requested. Some companies, such as gas and electricity, give a discount for paying by this method.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Cheque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Although used far less frequently today, paper cheques are still available as a way to pay for some things.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methods are widely accepted and are also considered to be secure and safe. However, there are still some risks associated with them – for example, you have to be careful not to make an error when writing out a cheque or setting up a standing order, so always check the details carefully. </a:t>
            </a:r>
          </a:p>
          <a:p>
            <a:endParaRPr lang="en-GB" sz="1800" kern="1200" dirty="0">
              <a:solidFill>
                <a:schemeClr val="tx1"/>
              </a:solidFill>
              <a:effectLst/>
              <a:latin typeface="+mn-lt"/>
              <a:ea typeface="+mn-ea"/>
              <a:cs typeface="+mn-cs"/>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807654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9" name="Rectangle 8">
            <a:extLst>
              <a:ext uri="{FF2B5EF4-FFF2-40B4-BE49-F238E27FC236}">
                <a16:creationId xmlns:a16="http://schemas.microsoft.com/office/drawing/2014/main" id="{A2E52A22-A4BE-9F48-8C4B-45C0DDD86214}"/>
              </a:ext>
            </a:extLst>
          </p:cNvPr>
          <p:cNvSpPr/>
          <p:nvPr userDrawn="1"/>
        </p:nvSpPr>
        <p:spPr>
          <a:xfrm>
            <a:off x="524190" y="303372"/>
            <a:ext cx="11271569" cy="5663089"/>
          </a:xfrm>
          <a:prstGeom prst="rect">
            <a:avLst/>
          </a:prstGeom>
        </p:spPr>
        <p:txBody>
          <a:bodyPr wrap="square">
            <a:spAutoFit/>
          </a:bodyPr>
          <a:lstStyle/>
          <a:p>
            <a:r>
              <a:rPr lang="en-GB" sz="2000" b="1" kern="1200" dirty="0">
                <a:solidFill>
                  <a:srgbClr val="218231"/>
                </a:solidFill>
                <a:effectLst/>
                <a:latin typeface="FUTURA MEDIUM" panose="020B0602020204020303" pitchFamily="34" charset="-79"/>
                <a:ea typeface="+mn-ea"/>
                <a:cs typeface="FUTURA MEDIUM" panose="020B0602020204020303" pitchFamily="34" charset="-79"/>
              </a:rPr>
              <a:t>4. Digital:</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The growth of technology has brought with it a number of advanced ways to pay. Among these are: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PayPal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an electronic payments system that allows you to make secure payments to an individual, or to purchase items online.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Mobile phone apps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many UK banks have apps that allow you to transfer money between people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or businesses.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Contactless mobile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this allows you to make contactless payments using your phone.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Digital wallets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these are apps that allow you to store all your credit, debit and customer loyalty card details on your phone, so you can choose which payment method you want to use at any time.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Biometric payments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this allows you to make payments using finger scanning technology or facial recognition systems.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PayPoint</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and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Payzone</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these are services that allow consumers to pay for many of their household bills like electricity, rent or topping up a mobile when they are in a retail outlet.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951126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9" name="Rectangle 8">
            <a:extLst>
              <a:ext uri="{FF2B5EF4-FFF2-40B4-BE49-F238E27FC236}">
                <a16:creationId xmlns:a16="http://schemas.microsoft.com/office/drawing/2014/main" id="{A2E52A22-A4BE-9F48-8C4B-45C0DDD86214}"/>
              </a:ext>
            </a:extLst>
          </p:cNvPr>
          <p:cNvSpPr/>
          <p:nvPr userDrawn="1"/>
        </p:nvSpPr>
        <p:spPr>
          <a:xfrm>
            <a:off x="460216" y="651242"/>
            <a:ext cx="11029420"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Digital ways to pay are convenient as they can usually be used at any time or place. Card payments (debit and credit cards) are also now classed as digital payments. However, the amount you can spend may be limited due to security concerns.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Whichever way you choose to pay for your products and services, always ensure that you use a secure and reliable method of payment and keep all of your cards and details safe. More information about this is covered in the ‘Security and fraud’ chapter.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30269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CONTENTS</a:t>
            </a:r>
            <a:endParaRPr lang="en-GB" sz="4000" dirty="0">
              <a:solidFill>
                <a:srgbClr val="218231"/>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343400" y="6289627"/>
            <a:ext cx="81711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CONTENTS</a:t>
            </a:r>
          </a:p>
        </p:txBody>
      </p:sp>
      <p:sp>
        <p:nvSpPr>
          <p:cNvPr id="16" name="TextBox 15">
            <a:extLst>
              <a:ext uri="{FF2B5EF4-FFF2-40B4-BE49-F238E27FC236}">
                <a16:creationId xmlns:a16="http://schemas.microsoft.com/office/drawing/2014/main" id="{D10B7631-D817-D543-9652-26A0758E123D}"/>
              </a:ext>
            </a:extLst>
          </p:cNvPr>
          <p:cNvSpPr txBox="1"/>
          <p:nvPr userDrawn="1"/>
        </p:nvSpPr>
        <p:spPr>
          <a:xfrm>
            <a:off x="487017" y="1232452"/>
            <a:ext cx="6351104" cy="4031873"/>
          </a:xfrm>
          <a:prstGeom prst="rect">
            <a:avLst/>
          </a:prstGeom>
          <a:noFill/>
        </p:spPr>
        <p:txBody>
          <a:bodyPr wrap="square" rtlCol="0">
            <a:spAutoFit/>
          </a:bodyPr>
          <a:lstStyle/>
          <a:p>
            <a:r>
              <a:rPr lang="en-US" sz="3200" dirty="0">
                <a:solidFill>
                  <a:srgbClr val="00303C"/>
                </a:solidFill>
                <a:latin typeface="Futura Medium" panose="020B0602020204020303" pitchFamily="34" charset="-79"/>
                <a:cs typeface="Futura Medium" panose="020B0602020204020303" pitchFamily="34" charset="-79"/>
                <a:hlinkClick r:id="rId2" action="ppaction://hlinksldjump"/>
              </a:rPr>
              <a:t>Spending</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3" action="ppaction://hlinksldjump"/>
              </a:rPr>
              <a:t>Ways to pay</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4" action="ppaction://hlinksldjump"/>
              </a:rPr>
              <a:t>Budgeting</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5" action="ppaction://hlinksldjump"/>
              </a:rPr>
              <a:t>Keeping track of your budget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6" action="ppaction://hlinksldjump"/>
              </a:rPr>
              <a:t>Value for money</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Know your rights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8" action="ppaction://hlinksldjump"/>
              </a:rPr>
              <a:t>What have you learnt?</a:t>
            </a:r>
            <a:br>
              <a:rPr lang="en-US" sz="3200" dirty="0">
                <a:solidFill>
                  <a:srgbClr val="00303C"/>
                </a:solidFill>
                <a:latin typeface="Futura Medium" panose="020B0602020204020303" pitchFamily="34" charset="-79"/>
                <a:cs typeface="Futura Medium" panose="020B0602020204020303" pitchFamily="34" charset="-79"/>
              </a:rPr>
            </a:br>
            <a:r>
              <a:rPr lang="en-US" sz="3200" dirty="0">
                <a:solidFill>
                  <a:srgbClr val="00303C"/>
                </a:solidFill>
                <a:latin typeface="Futura Medium" panose="020B0602020204020303" pitchFamily="34" charset="-79"/>
                <a:cs typeface="Futura Medium" panose="020B0602020204020303" pitchFamily="34" charset="-79"/>
                <a:hlinkClick r:id="rId9"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10" name="Rounded Rectangle 9">
            <a:extLst>
              <a:ext uri="{FF2B5EF4-FFF2-40B4-BE49-F238E27FC236}">
                <a16:creationId xmlns:a16="http://schemas.microsoft.com/office/drawing/2014/main" id="{11E5D7E2-E8F7-0C4C-98C2-5174F46D5127}"/>
              </a:ext>
            </a:extLst>
          </p:cNvPr>
          <p:cNvSpPr/>
          <p:nvPr userDrawn="1"/>
        </p:nvSpPr>
        <p:spPr>
          <a:xfrm>
            <a:off x="536570" y="641417"/>
            <a:ext cx="6646550" cy="481450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E89E84-817B-1743-8978-1453A8E29180}"/>
              </a:ext>
            </a:extLst>
          </p:cNvPr>
          <p:cNvSpPr/>
          <p:nvPr userDrawn="1"/>
        </p:nvSpPr>
        <p:spPr>
          <a:xfrm>
            <a:off x="1486607" y="102337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DEFF61D7-EA92-5E46-AA19-48526940C72C}"/>
              </a:ext>
            </a:extLst>
          </p:cNvPr>
          <p:cNvSpPr/>
          <p:nvPr userDrawn="1"/>
        </p:nvSpPr>
        <p:spPr>
          <a:xfrm>
            <a:off x="867790" y="1719260"/>
            <a:ext cx="6086044" cy="341632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There have been some interesting items used as money in the past, including shells, cows, stones, blankets and rice.</a:t>
            </a:r>
            <a:r>
              <a:rPr lang="en-GB" sz="1800" b="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Plans to scrap cheques by October 2018 were themselves scrapped when it was shown that over £500m of transactions are still being made using cheques each year!</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Mobile payments worldwide using applications like PayPal, Samsung Pay, Apple Pay,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AliPay</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and WeChat Pay are predicted to become the second most common payment method after debit cards by 2022 (source: Worldpay report).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DFC9B7E8-002E-1144-8530-9E77B640B227}"/>
              </a:ext>
            </a:extLst>
          </p:cNvPr>
          <p:cNvCxnSpPr/>
          <p:nvPr userDrawn="1"/>
        </p:nvCxnSpPr>
        <p:spPr>
          <a:xfrm>
            <a:off x="968897" y="1641713"/>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771DE239-72DC-7C4C-B671-9195E6147D3E}"/>
              </a:ext>
            </a:extLst>
          </p:cNvPr>
          <p:cNvPicPr/>
          <p:nvPr userDrawn="1"/>
        </p:nvPicPr>
        <p:blipFill>
          <a:blip r:embed="rId2"/>
          <a:stretch>
            <a:fillRect/>
          </a:stretch>
        </p:blipFill>
        <p:spPr>
          <a:xfrm>
            <a:off x="902475" y="936935"/>
            <a:ext cx="789700" cy="608727"/>
          </a:xfrm>
          <a:prstGeom prst="rect">
            <a:avLst/>
          </a:prstGeom>
        </p:spPr>
      </p:pic>
      <p:sp>
        <p:nvSpPr>
          <p:cNvPr id="15" name="Rounded Rectangle 14">
            <a:extLst>
              <a:ext uri="{FF2B5EF4-FFF2-40B4-BE49-F238E27FC236}">
                <a16:creationId xmlns:a16="http://schemas.microsoft.com/office/drawing/2014/main" id="{EB7CC16D-4A23-1543-B74E-484302A74DB8}"/>
              </a:ext>
            </a:extLst>
          </p:cNvPr>
          <p:cNvSpPr/>
          <p:nvPr userDrawn="1"/>
        </p:nvSpPr>
        <p:spPr>
          <a:xfrm>
            <a:off x="7396480" y="641418"/>
            <a:ext cx="4258950" cy="4814502"/>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3F0A8A-A680-1549-B5A1-A693000AA90F}"/>
              </a:ext>
            </a:extLst>
          </p:cNvPr>
          <p:cNvSpPr/>
          <p:nvPr userDrawn="1"/>
        </p:nvSpPr>
        <p:spPr>
          <a:xfrm>
            <a:off x="8310430" y="997605"/>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0528F4F1-9355-D149-89A1-8CBC0A7D2A9B}"/>
              </a:ext>
            </a:extLst>
          </p:cNvPr>
          <p:cNvSpPr/>
          <p:nvPr userDrawn="1"/>
        </p:nvSpPr>
        <p:spPr>
          <a:xfrm>
            <a:off x="7672618" y="1779448"/>
            <a:ext cx="4175852" cy="1754326"/>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What do you think the next developments in money could be?</a:t>
            </a: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Is it possible to have a cashless society?</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9" name="Straight Connector 18">
            <a:extLst>
              <a:ext uri="{FF2B5EF4-FFF2-40B4-BE49-F238E27FC236}">
                <a16:creationId xmlns:a16="http://schemas.microsoft.com/office/drawing/2014/main" id="{0EFA45D1-4443-5343-872B-A915B64D92FD}"/>
              </a:ext>
            </a:extLst>
          </p:cNvPr>
          <p:cNvCxnSpPr>
            <a:cxnSpLocks/>
          </p:cNvCxnSpPr>
          <p:nvPr userDrawn="1"/>
        </p:nvCxnSpPr>
        <p:spPr>
          <a:xfrm>
            <a:off x="7772400" y="1611627"/>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0" name="Picture 19">
            <a:extLst>
              <a:ext uri="{FF2B5EF4-FFF2-40B4-BE49-F238E27FC236}">
                <a16:creationId xmlns:a16="http://schemas.microsoft.com/office/drawing/2014/main" id="{C2E420F4-759D-C243-A0F4-986871676698}"/>
              </a:ext>
            </a:extLst>
          </p:cNvPr>
          <p:cNvPicPr/>
          <p:nvPr userDrawn="1"/>
        </p:nvPicPr>
        <p:blipFill>
          <a:blip r:embed="rId3"/>
          <a:stretch>
            <a:fillRect/>
          </a:stretch>
        </p:blipFill>
        <p:spPr>
          <a:xfrm>
            <a:off x="7700830" y="887477"/>
            <a:ext cx="812288" cy="643061"/>
          </a:xfrm>
          <a:prstGeom prst="rect">
            <a:avLst/>
          </a:prstGeom>
        </p:spPr>
      </p:pic>
    </p:spTree>
    <p:extLst>
      <p:ext uri="{BB962C8B-B14F-4D97-AF65-F5344CB8AC3E}">
        <p14:creationId xmlns:p14="http://schemas.microsoft.com/office/powerpoint/2010/main" val="3614386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C3FF2AD-1A4C-2E48-B2D4-1A2157C2B1A5}"/>
              </a:ext>
            </a:extLst>
          </p:cNvPr>
          <p:cNvPicPr/>
          <p:nvPr userDrawn="1"/>
        </p:nvPicPr>
        <p:blipFill>
          <a:blip r:embed="rId2"/>
          <a:stretch>
            <a:fillRect/>
          </a:stretch>
        </p:blipFill>
        <p:spPr>
          <a:xfrm>
            <a:off x="536454" y="439071"/>
            <a:ext cx="11119091" cy="538819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18" name="TextBox 17">
            <a:extLst>
              <a:ext uri="{FF2B5EF4-FFF2-40B4-BE49-F238E27FC236}">
                <a16:creationId xmlns:a16="http://schemas.microsoft.com/office/drawing/2014/main" id="{3BE39884-1724-EB4F-9650-31738D1A11C0}"/>
              </a:ext>
            </a:extLst>
          </p:cNvPr>
          <p:cNvSpPr txBox="1"/>
          <p:nvPr userDrawn="1"/>
        </p:nvSpPr>
        <p:spPr>
          <a:xfrm>
            <a:off x="2209800" y="1180796"/>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39EA86F7-E6E8-834E-8BD2-4469EEA16C9E}"/>
              </a:ext>
            </a:extLst>
          </p:cNvPr>
          <p:cNvCxnSpPr>
            <a:cxnSpLocks/>
          </p:cNvCxnSpPr>
          <p:nvPr userDrawn="1"/>
        </p:nvCxnSpPr>
        <p:spPr>
          <a:xfrm>
            <a:off x="2304126" y="1694356"/>
            <a:ext cx="211481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0221E1F1-0CBE-7142-8749-7484C94E9C96}"/>
              </a:ext>
            </a:extLst>
          </p:cNvPr>
          <p:cNvSpPr/>
          <p:nvPr userDrawn="1"/>
        </p:nvSpPr>
        <p:spPr>
          <a:xfrm>
            <a:off x="1940560" y="1934372"/>
            <a:ext cx="8940800" cy="3139321"/>
          </a:xfrm>
          <a:prstGeom prst="rect">
            <a:avLst/>
          </a:prstGeom>
        </p:spPr>
        <p:txBody>
          <a:bodyPr wrap="square">
            <a:spAutoFit/>
          </a:bodyPr>
          <a:lstStyle/>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1.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What would have been the problem with using goods like shells, cows or stones    </a:t>
            </a:r>
          </a:p>
          <a:p>
            <a:pPr marL="0" indent="0">
              <a:buNone/>
            </a:pPr>
            <a:r>
              <a:rPr lang="en-GB" sz="1800" kern="1200" dirty="0">
                <a:solidFill>
                  <a:srgbClr val="218231"/>
                </a:solidFill>
                <a:effectLst/>
                <a:latin typeface="Futura Medium" panose="020B0602020204020303" pitchFamily="34" charset="-79"/>
                <a:ea typeface="+mn-ea"/>
                <a:cs typeface="Futura Medium" panose="020B0602020204020303" pitchFamily="34" charset="-79"/>
              </a:rPr>
              <a:t>    as a form of payment?</a:t>
            </a:r>
          </a:p>
          <a:p>
            <a:pPr marL="0" indent="0">
              <a:buNone/>
            </a:pPr>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218231"/>
                </a:solidFill>
                <a:effectLst/>
                <a:latin typeface="FUTURA MEDIUM" panose="020B0602020204020303" pitchFamily="34" charset="-79"/>
                <a:ea typeface="+mn-ea"/>
                <a:cs typeface="FUTURA MEDIUM" panose="020B0602020204020303" pitchFamily="34" charset="-79"/>
              </a:rPr>
              <a:t>2.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Explain the difference between a debit card and a credit card.</a:t>
            </a:r>
          </a:p>
          <a:p>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218231"/>
                </a:solidFill>
                <a:effectLst/>
                <a:latin typeface="FUTURA MEDIUM" panose="020B0602020204020303" pitchFamily="34" charset="-79"/>
                <a:ea typeface="+mn-ea"/>
                <a:cs typeface="FUTURA MEDIUM" panose="020B0602020204020303" pitchFamily="34" charset="-79"/>
              </a:rPr>
              <a:t>3.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Explain the difference between a standing order and a direct debit.</a:t>
            </a:r>
          </a:p>
          <a:p>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218231"/>
                </a:solidFill>
                <a:effectLst/>
                <a:latin typeface="FUTURA MEDIUM" panose="020B0602020204020303" pitchFamily="34" charset="-79"/>
                <a:ea typeface="+mn-ea"/>
                <a:cs typeface="FUTURA MEDIUM" panose="020B0602020204020303" pitchFamily="34" charset="-79"/>
              </a:rPr>
              <a:t>4.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Which payment methods are the most secure? Explain your answer.</a:t>
            </a:r>
          </a:p>
          <a:p>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218231"/>
                </a:solidFill>
                <a:effectLst/>
                <a:latin typeface="FUTURA MEDIUM" panose="020B0602020204020303" pitchFamily="34" charset="-79"/>
                <a:ea typeface="+mn-ea"/>
                <a:cs typeface="FUTURA MEDIUM" panose="020B0602020204020303" pitchFamily="34" charset="-79"/>
              </a:rPr>
              <a:t>5.</a:t>
            </a:r>
            <a:r>
              <a:rPr lang="en-GB" sz="1800" kern="1200" dirty="0">
                <a:solidFill>
                  <a:srgbClr val="218231"/>
                </a:solidFill>
                <a:effectLst/>
                <a:latin typeface="Futura Medium" panose="020B0602020204020303" pitchFamily="34" charset="-79"/>
                <a:ea typeface="+mn-ea"/>
                <a:cs typeface="Futura Medium" panose="020B0602020204020303" pitchFamily="34" charset="-79"/>
              </a:rPr>
              <a:t> In your opinion, does the payment method you use depend on the product or  </a:t>
            </a:r>
          </a:p>
          <a:p>
            <a:r>
              <a:rPr lang="en-GB" sz="1800" kern="1200" dirty="0">
                <a:solidFill>
                  <a:srgbClr val="218231"/>
                </a:solidFill>
                <a:effectLst/>
                <a:latin typeface="Futura Medium" panose="020B0602020204020303" pitchFamily="34" charset="-79"/>
                <a:ea typeface="+mn-ea"/>
                <a:cs typeface="Futura Medium" panose="020B0602020204020303" pitchFamily="34" charset="-79"/>
              </a:rPr>
              <a:t>    service that you are buying? Explain your answer.</a:t>
            </a:r>
          </a:p>
        </p:txBody>
      </p:sp>
    </p:spTree>
    <p:extLst>
      <p:ext uri="{BB962C8B-B14F-4D97-AF65-F5344CB8AC3E}">
        <p14:creationId xmlns:p14="http://schemas.microsoft.com/office/powerpoint/2010/main" val="3413035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D52E0-454B-4045-A081-3753EB42ACB5}"/>
              </a:ext>
            </a:extLst>
          </p:cNvPr>
          <p:cNvPicPr>
            <a:picLocks noChangeAspect="1"/>
          </p:cNvPicPr>
          <p:nvPr userDrawn="1"/>
        </p:nvPicPr>
        <p:blipFill rotWithShape="1">
          <a:blip r:embed="rId2"/>
          <a:srcRect l="21263" r="20816"/>
          <a:stretch/>
        </p:blipFill>
        <p:spPr>
          <a:xfrm>
            <a:off x="6228081" y="0"/>
            <a:ext cx="5963919"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BUDGETING</a:t>
            </a:r>
            <a:endParaRPr lang="en-GB" sz="4000" dirty="0">
              <a:solidFill>
                <a:srgbClr val="218231"/>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4254" y="6289627"/>
            <a:ext cx="831032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217547"/>
            <a:ext cx="550146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Budgeting is the process of managing your money. It can be used to manage the balance between your income (the money that comes to you through earnings, gifts, selling things you own, from your parents, etc.) and your outgoings (your expenditure, savings, etc.).</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 budget is the best way to keep your finances in check and to make sure you achieve what you want to achieve with your money. It ensures that: </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have enough money to cover the necessities.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are spending on what really matters to you.</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are putting money aside for the future. </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have considered other things you might want to use your money for, such as giving to charity. </a:t>
            </a:r>
          </a:p>
        </p:txBody>
      </p:sp>
    </p:spTree>
    <p:extLst>
      <p:ext uri="{BB962C8B-B14F-4D97-AF65-F5344CB8AC3E}">
        <p14:creationId xmlns:p14="http://schemas.microsoft.com/office/powerpoint/2010/main" val="2845313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THE BUDGETING PROCESS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910061"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10990738" cy="120032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Budgeting does not have to be complicated. In its simplest form, it is a list of what you need/want to spend compared against a list of what income you have. Look at Ellie’s weekly budget below. As you can see, she expects to earn £94.63 per week from her part time job and allowance and expects to spend £84.19 per week on various outgoings.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Ellie’s weekly budget:</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18" name="Picture 17">
            <a:extLst>
              <a:ext uri="{FF2B5EF4-FFF2-40B4-BE49-F238E27FC236}">
                <a16:creationId xmlns:a16="http://schemas.microsoft.com/office/drawing/2014/main" id="{4DFD1614-4CA0-6B4E-99B8-8575B8E2677F}"/>
              </a:ext>
            </a:extLst>
          </p:cNvPr>
          <p:cNvPicPr/>
          <p:nvPr userDrawn="1"/>
        </p:nvPicPr>
        <p:blipFill>
          <a:blip r:embed="rId3"/>
          <a:stretch>
            <a:fillRect/>
          </a:stretch>
        </p:blipFill>
        <p:spPr>
          <a:xfrm>
            <a:off x="575310" y="2648601"/>
            <a:ext cx="5337810" cy="3221031"/>
          </a:xfrm>
          <a:prstGeom prst="rect">
            <a:avLst/>
          </a:prstGeom>
        </p:spPr>
      </p:pic>
      <p:sp>
        <p:nvSpPr>
          <p:cNvPr id="25" name="Rounded Rectangle 24">
            <a:extLst>
              <a:ext uri="{FF2B5EF4-FFF2-40B4-BE49-F238E27FC236}">
                <a16:creationId xmlns:a16="http://schemas.microsoft.com/office/drawing/2014/main" id="{0D482615-96BE-8D4C-A1C0-CA3FA75CAD75}"/>
              </a:ext>
            </a:extLst>
          </p:cNvPr>
          <p:cNvSpPr/>
          <p:nvPr userDrawn="1"/>
        </p:nvSpPr>
        <p:spPr>
          <a:xfrm>
            <a:off x="6215740" y="2622617"/>
            <a:ext cx="5400949" cy="3247015"/>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82B849-6158-6D45-93B7-8C4FCD6B9781}"/>
              </a:ext>
            </a:extLst>
          </p:cNvPr>
          <p:cNvSpPr/>
          <p:nvPr userDrawn="1"/>
        </p:nvSpPr>
        <p:spPr>
          <a:xfrm>
            <a:off x="7147560" y="289386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7" name="Rectangle 26">
            <a:extLst>
              <a:ext uri="{FF2B5EF4-FFF2-40B4-BE49-F238E27FC236}">
                <a16:creationId xmlns:a16="http://schemas.microsoft.com/office/drawing/2014/main" id="{9E7DCCB0-9048-7A4D-9133-E75591CB5DA2}"/>
              </a:ext>
            </a:extLst>
          </p:cNvPr>
          <p:cNvSpPr/>
          <p:nvPr userDrawn="1"/>
        </p:nvSpPr>
        <p:spPr>
          <a:xfrm>
            <a:off x="6498819" y="3623655"/>
            <a:ext cx="5056909" cy="1754326"/>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In the example, Ellie’s spending (expenditure) is lower than her income. What could she do with the difference? </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What if it was the other way around and her expenditure was greater than her income?</a:t>
            </a:r>
          </a:p>
        </p:txBody>
      </p:sp>
      <p:cxnSp>
        <p:nvCxnSpPr>
          <p:cNvPr id="28" name="Straight Connector 27">
            <a:extLst>
              <a:ext uri="{FF2B5EF4-FFF2-40B4-BE49-F238E27FC236}">
                <a16:creationId xmlns:a16="http://schemas.microsoft.com/office/drawing/2014/main" id="{C08C6A44-6908-274E-A35E-1F3AE0709CD0}"/>
              </a:ext>
            </a:extLst>
          </p:cNvPr>
          <p:cNvCxnSpPr>
            <a:cxnSpLocks/>
          </p:cNvCxnSpPr>
          <p:nvPr userDrawn="1"/>
        </p:nvCxnSpPr>
        <p:spPr>
          <a:xfrm>
            <a:off x="6609530" y="3538366"/>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9" name="Picture 28">
            <a:extLst>
              <a:ext uri="{FF2B5EF4-FFF2-40B4-BE49-F238E27FC236}">
                <a16:creationId xmlns:a16="http://schemas.microsoft.com/office/drawing/2014/main" id="{CD34BACC-4745-EE48-A757-6967EC1CAB57}"/>
              </a:ext>
            </a:extLst>
          </p:cNvPr>
          <p:cNvPicPr/>
          <p:nvPr userDrawn="1"/>
        </p:nvPicPr>
        <p:blipFill>
          <a:blip r:embed="rId4"/>
          <a:stretch>
            <a:fillRect/>
          </a:stretch>
        </p:blipFill>
        <p:spPr>
          <a:xfrm>
            <a:off x="6537960" y="2814216"/>
            <a:ext cx="812288" cy="643061"/>
          </a:xfrm>
          <a:prstGeom prst="rect">
            <a:avLst/>
          </a:prstGeom>
        </p:spPr>
      </p:pic>
    </p:spTree>
    <p:extLst>
      <p:ext uri="{BB962C8B-B14F-4D97-AF65-F5344CB8AC3E}">
        <p14:creationId xmlns:p14="http://schemas.microsoft.com/office/powerpoint/2010/main" val="2864975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05398-4316-E346-B0A9-C5FB54888ED3}"/>
              </a:ext>
            </a:extLst>
          </p:cNvPr>
          <p:cNvPicPr>
            <a:picLocks noChangeAspect="1"/>
          </p:cNvPicPr>
          <p:nvPr userDrawn="1"/>
        </p:nvPicPr>
        <p:blipFill rotWithShape="1">
          <a:blip r:embed="rId2"/>
          <a:srcRect t="10143" b="48486"/>
          <a:stretch/>
        </p:blipFill>
        <p:spPr>
          <a:xfrm>
            <a:off x="0" y="0"/>
            <a:ext cx="12192000" cy="336689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19" name="Rounded Rectangle 18">
            <a:extLst>
              <a:ext uri="{FF2B5EF4-FFF2-40B4-BE49-F238E27FC236}">
                <a16:creationId xmlns:a16="http://schemas.microsoft.com/office/drawing/2014/main" id="{64691434-8A82-A649-A5B3-49EDBCCFD935}"/>
              </a:ext>
            </a:extLst>
          </p:cNvPr>
          <p:cNvSpPr/>
          <p:nvPr userDrawn="1"/>
        </p:nvSpPr>
        <p:spPr>
          <a:xfrm>
            <a:off x="585524" y="3728200"/>
            <a:ext cx="11035670" cy="212210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2A40536-62D0-DB4C-9E2D-295638CA4FF7}"/>
              </a:ext>
            </a:extLst>
          </p:cNvPr>
          <p:cNvSpPr/>
          <p:nvPr userDrawn="1"/>
        </p:nvSpPr>
        <p:spPr>
          <a:xfrm>
            <a:off x="1535561" y="397807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1" name="Rectangle 20">
            <a:extLst>
              <a:ext uri="{FF2B5EF4-FFF2-40B4-BE49-F238E27FC236}">
                <a16:creationId xmlns:a16="http://schemas.microsoft.com/office/drawing/2014/main" id="{EB0A4813-2875-6C49-8E5F-8519C4AABAD5}"/>
              </a:ext>
            </a:extLst>
          </p:cNvPr>
          <p:cNvSpPr/>
          <p:nvPr userDrawn="1"/>
        </p:nvSpPr>
        <p:spPr>
          <a:xfrm>
            <a:off x="916744" y="4673963"/>
            <a:ext cx="10348850" cy="92333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Chancellor of the Exchequer presents the national budget to the government which details how the UK’s income will be spent. It is usually set once a year. The Scottish Government will then usually set its own budget within three weeks of the Chancellor’s presentation.</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3" name="Straight Connector 22">
            <a:extLst>
              <a:ext uri="{FF2B5EF4-FFF2-40B4-BE49-F238E27FC236}">
                <a16:creationId xmlns:a16="http://schemas.microsoft.com/office/drawing/2014/main" id="{DA700642-CEEC-9042-BF5D-BCF4072AD6B5}"/>
              </a:ext>
            </a:extLst>
          </p:cNvPr>
          <p:cNvCxnSpPr/>
          <p:nvPr userDrawn="1"/>
        </p:nvCxnSpPr>
        <p:spPr>
          <a:xfrm>
            <a:off x="1017851" y="4596416"/>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30" name="Picture 29">
            <a:extLst>
              <a:ext uri="{FF2B5EF4-FFF2-40B4-BE49-F238E27FC236}">
                <a16:creationId xmlns:a16="http://schemas.microsoft.com/office/drawing/2014/main" id="{531F280C-1B5C-DF4B-824C-E04BF949EAEA}"/>
              </a:ext>
            </a:extLst>
          </p:cNvPr>
          <p:cNvPicPr/>
          <p:nvPr userDrawn="1"/>
        </p:nvPicPr>
        <p:blipFill>
          <a:blip r:embed="rId3"/>
          <a:stretch>
            <a:fillRect/>
          </a:stretch>
        </p:blipFill>
        <p:spPr>
          <a:xfrm>
            <a:off x="951429" y="3891638"/>
            <a:ext cx="789700" cy="608727"/>
          </a:xfrm>
          <a:prstGeom prst="rect">
            <a:avLst/>
          </a:prstGeom>
        </p:spPr>
      </p:pic>
    </p:spTree>
    <p:extLst>
      <p:ext uri="{BB962C8B-B14F-4D97-AF65-F5344CB8AC3E}">
        <p14:creationId xmlns:p14="http://schemas.microsoft.com/office/powerpoint/2010/main" val="9642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17751" y="366801"/>
            <a:ext cx="11198938" cy="147732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people get older, especially when they start living on their own, their level of ‘committed’ spending (spending they need to make) can increase. Depending on their level of income they may then need to cut back on their ‘discretionary’ spending (spending they don’t need to make but might want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Examples of committed and discretionary spending:</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chemeClr val="tx1"/>
              </a:solidFill>
              <a:effectLst/>
              <a:latin typeface="+mn-lt"/>
              <a:ea typeface="+mn-ea"/>
              <a:cs typeface="+mn-cs"/>
            </a:endParaRPr>
          </a:p>
        </p:txBody>
      </p:sp>
      <p:sp>
        <p:nvSpPr>
          <p:cNvPr id="25" name="Rounded Rectangle 24">
            <a:extLst>
              <a:ext uri="{FF2B5EF4-FFF2-40B4-BE49-F238E27FC236}">
                <a16:creationId xmlns:a16="http://schemas.microsoft.com/office/drawing/2014/main" id="{0D482615-96BE-8D4C-A1C0-CA3FA75CAD75}"/>
              </a:ext>
            </a:extLst>
          </p:cNvPr>
          <p:cNvSpPr/>
          <p:nvPr userDrawn="1"/>
        </p:nvSpPr>
        <p:spPr>
          <a:xfrm>
            <a:off x="5799066" y="1697511"/>
            <a:ext cx="5869690" cy="1899129"/>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82B849-6158-6D45-93B7-8C4FCD6B9781}"/>
              </a:ext>
            </a:extLst>
          </p:cNvPr>
          <p:cNvSpPr/>
          <p:nvPr userDrawn="1"/>
        </p:nvSpPr>
        <p:spPr>
          <a:xfrm>
            <a:off x="6730886" y="196875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7" name="Rectangle 26">
            <a:extLst>
              <a:ext uri="{FF2B5EF4-FFF2-40B4-BE49-F238E27FC236}">
                <a16:creationId xmlns:a16="http://schemas.microsoft.com/office/drawing/2014/main" id="{9E7DCCB0-9048-7A4D-9133-E75591CB5DA2}"/>
              </a:ext>
            </a:extLst>
          </p:cNvPr>
          <p:cNvSpPr/>
          <p:nvPr userDrawn="1"/>
        </p:nvSpPr>
        <p:spPr>
          <a:xfrm>
            <a:off x="6082145" y="2698549"/>
            <a:ext cx="5271655" cy="646331"/>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What heading would you put your phone under? Is this committed or discretionary spending?</a:t>
            </a:r>
          </a:p>
        </p:txBody>
      </p:sp>
      <p:cxnSp>
        <p:nvCxnSpPr>
          <p:cNvPr id="28" name="Straight Connector 27">
            <a:extLst>
              <a:ext uri="{FF2B5EF4-FFF2-40B4-BE49-F238E27FC236}">
                <a16:creationId xmlns:a16="http://schemas.microsoft.com/office/drawing/2014/main" id="{C08C6A44-6908-274E-A35E-1F3AE0709CD0}"/>
              </a:ext>
            </a:extLst>
          </p:cNvPr>
          <p:cNvCxnSpPr>
            <a:cxnSpLocks/>
          </p:cNvCxnSpPr>
          <p:nvPr userDrawn="1"/>
        </p:nvCxnSpPr>
        <p:spPr>
          <a:xfrm>
            <a:off x="6192856" y="2613260"/>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9" name="Picture 28">
            <a:extLst>
              <a:ext uri="{FF2B5EF4-FFF2-40B4-BE49-F238E27FC236}">
                <a16:creationId xmlns:a16="http://schemas.microsoft.com/office/drawing/2014/main" id="{CD34BACC-4745-EE48-A757-6967EC1CAB57}"/>
              </a:ext>
            </a:extLst>
          </p:cNvPr>
          <p:cNvPicPr/>
          <p:nvPr userDrawn="1"/>
        </p:nvPicPr>
        <p:blipFill>
          <a:blip r:embed="rId2"/>
          <a:stretch>
            <a:fillRect/>
          </a:stretch>
        </p:blipFill>
        <p:spPr>
          <a:xfrm>
            <a:off x="6121286" y="1889110"/>
            <a:ext cx="812288" cy="643061"/>
          </a:xfrm>
          <a:prstGeom prst="rect">
            <a:avLst/>
          </a:prstGeom>
        </p:spPr>
      </p:pic>
      <p:sp>
        <p:nvSpPr>
          <p:cNvPr id="3" name="Rectangle 2">
            <a:extLst>
              <a:ext uri="{FF2B5EF4-FFF2-40B4-BE49-F238E27FC236}">
                <a16:creationId xmlns:a16="http://schemas.microsoft.com/office/drawing/2014/main" id="{46787F0E-AB0E-814F-8980-33704A41531C}"/>
              </a:ext>
            </a:extLst>
          </p:cNvPr>
          <p:cNvSpPr/>
          <p:nvPr userDrawn="1"/>
        </p:nvSpPr>
        <p:spPr>
          <a:xfrm>
            <a:off x="5749045" y="3796382"/>
            <a:ext cx="6096000" cy="2031325"/>
          </a:xfrm>
          <a:prstGeom prst="rect">
            <a:avLst/>
          </a:prstGeom>
        </p:spPr>
        <p:txBody>
          <a:bodyPr>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budget is not something that always stays the same. As your financial situation changes, so can your budget.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With a little more income, you might make different spending choices, but equally, you might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need to cut back on spending if it does not match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your income.</a:t>
            </a:r>
          </a:p>
        </p:txBody>
      </p:sp>
      <p:pic>
        <p:nvPicPr>
          <p:cNvPr id="2" name="Picture 1">
            <a:extLst>
              <a:ext uri="{FF2B5EF4-FFF2-40B4-BE49-F238E27FC236}">
                <a16:creationId xmlns:a16="http://schemas.microsoft.com/office/drawing/2014/main" id="{8AF374BD-3758-2445-8917-917D53EC4B5D}"/>
              </a:ext>
            </a:extLst>
          </p:cNvPr>
          <p:cNvPicPr>
            <a:picLocks noChangeAspect="1"/>
          </p:cNvPicPr>
          <p:nvPr userDrawn="1"/>
        </p:nvPicPr>
        <p:blipFill>
          <a:blip r:embed="rId3"/>
          <a:stretch>
            <a:fillRect/>
          </a:stretch>
        </p:blipFill>
        <p:spPr>
          <a:xfrm>
            <a:off x="547350" y="1697510"/>
            <a:ext cx="4981740" cy="4085941"/>
          </a:xfrm>
          <a:prstGeom prst="rect">
            <a:avLst/>
          </a:prstGeom>
        </p:spPr>
      </p:pic>
    </p:spTree>
    <p:extLst>
      <p:ext uri="{BB962C8B-B14F-4D97-AF65-F5344CB8AC3E}">
        <p14:creationId xmlns:p14="http://schemas.microsoft.com/office/powerpoint/2010/main" val="899186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8C8AE3-AC6A-1E4F-8C19-03DD79CDCDC7}"/>
              </a:ext>
            </a:extLst>
          </p:cNvPr>
          <p:cNvSpPr/>
          <p:nvPr userDrawn="1"/>
        </p:nvSpPr>
        <p:spPr>
          <a:xfrm>
            <a:off x="0" y="0"/>
            <a:ext cx="12192000" cy="6219825"/>
          </a:xfrm>
          <a:prstGeom prst="rect">
            <a:avLst/>
          </a:prstGeom>
          <a:solidFill>
            <a:srgbClr val="D0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BCE8FC9-FE46-4F4F-AE28-CBD5943D4FF3}"/>
              </a:ext>
            </a:extLst>
          </p:cNvPr>
          <p:cNvPicPr/>
          <p:nvPr userDrawn="1"/>
        </p:nvPicPr>
        <p:blipFill>
          <a:blip r:embed="rId2"/>
          <a:stretch>
            <a:fillRect/>
          </a:stretch>
        </p:blipFill>
        <p:spPr>
          <a:xfrm>
            <a:off x="522725" y="431037"/>
            <a:ext cx="757680" cy="602956"/>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522725" y="1118981"/>
            <a:ext cx="11394292" cy="4801314"/>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Awurabena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recently got her first job after university on a graduate training scheme with an engineering company. To take up this opportunity, she had to move away from home. At university she shared a house with five other people, but now she is working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Awurabena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decided she would rather rent a flat of her own.</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Awurabena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 paid £1,540 per month. This more than covers the £550 rent on her flat, but she was a little more surprised at some of the other costs associated with living on her own. Her gas and electricity cost her around £65 a month, the rates bill works out to be £27.50 a month, and she spends an average of £55 on her weekly food shop. In addition to these costs, she subscribes to a music and movie app which, combined, cost her £19 a month, and she also pays £23.87 a month to insure her belongings in the flat.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well as the costs associated with her flat,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Awurabena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tries to go out with her work colleagues at least twice a week, costing on average £60 a week. As a reward for getting her new job she upgraded her mobile and now pays £34 a month for a new model.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thing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Awurabena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hadn’t anticipated were the costs associated with her new job – travelling to work (£78 a week), buying appropriate clothes (around £90 a month) and buying a coffee every morning (£12.50 a week).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Awurabena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 looking at buying a second hand car to travel to work instead of using the train. To be able to do this she has worked out she needs to save £150 a month for a year.</a:t>
            </a:r>
          </a:p>
          <a:p>
            <a:endParaRPr lang="en-GB" sz="1800" kern="1200" dirty="0">
              <a:solidFill>
                <a:schemeClr val="tx1"/>
              </a:solidFill>
              <a:effectLst/>
              <a:latin typeface="+mn-lt"/>
              <a:ea typeface="+mn-ea"/>
              <a:cs typeface="+mn-cs"/>
            </a:endParaRPr>
          </a:p>
        </p:txBody>
      </p:sp>
      <p:sp>
        <p:nvSpPr>
          <p:cNvPr id="20" name="TextBox 19">
            <a:extLst>
              <a:ext uri="{FF2B5EF4-FFF2-40B4-BE49-F238E27FC236}">
                <a16:creationId xmlns:a16="http://schemas.microsoft.com/office/drawing/2014/main" id="{5DDCED00-C4D8-8A4A-82C4-0741BEA4F94D}"/>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21" name="Straight Connector 20">
            <a:extLst>
              <a:ext uri="{FF2B5EF4-FFF2-40B4-BE49-F238E27FC236}">
                <a16:creationId xmlns:a16="http://schemas.microsoft.com/office/drawing/2014/main" id="{2CFA29E8-4184-974B-B28F-911E63C57837}"/>
              </a:ext>
            </a:extLst>
          </p:cNvPr>
          <p:cNvCxnSpPr>
            <a:cxnSpLocks/>
          </p:cNvCxnSpPr>
          <p:nvPr userDrawn="1"/>
        </p:nvCxnSpPr>
        <p:spPr>
          <a:xfrm>
            <a:off x="1190259" y="894051"/>
            <a:ext cx="1841176"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803748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8C8AE3-AC6A-1E4F-8C19-03DD79CDCDC7}"/>
              </a:ext>
            </a:extLst>
          </p:cNvPr>
          <p:cNvSpPr/>
          <p:nvPr userDrawn="1"/>
        </p:nvSpPr>
        <p:spPr>
          <a:xfrm>
            <a:off x="0" y="0"/>
            <a:ext cx="12192000" cy="6219825"/>
          </a:xfrm>
          <a:prstGeom prst="rect">
            <a:avLst/>
          </a:prstGeom>
          <a:solidFill>
            <a:srgbClr val="D0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BCE8FC9-FE46-4F4F-AE28-CBD5943D4FF3}"/>
              </a:ext>
            </a:extLst>
          </p:cNvPr>
          <p:cNvPicPr/>
          <p:nvPr userDrawn="1"/>
        </p:nvPicPr>
        <p:blipFill>
          <a:blip r:embed="rId2"/>
          <a:stretch>
            <a:fillRect/>
          </a:stretch>
        </p:blipFill>
        <p:spPr>
          <a:xfrm>
            <a:off x="522725" y="431037"/>
            <a:ext cx="757680" cy="602956"/>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522726" y="1248188"/>
            <a:ext cx="5175026" cy="2585323"/>
          </a:xfrm>
          <a:prstGeom prst="rect">
            <a:avLst/>
          </a:prstGeom>
        </p:spPr>
        <p:txBody>
          <a:bodyPr wrap="square">
            <a:spAutoFit/>
          </a:bodyPr>
          <a:lstStyle/>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Use the information about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Awurabena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to create a monthly budget for her. (TOP TIP – you could use Ellie’s budget as a template to help you.)</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Consider whether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Awurabena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can begin to save for her car and, if not, suggest ways she could amend her budget so that she could.</a:t>
            </a:r>
          </a:p>
          <a:p>
            <a:endParaRPr lang="en-GB" sz="1800" kern="1200" dirty="0">
              <a:solidFill>
                <a:schemeClr val="tx1"/>
              </a:solidFill>
              <a:effectLst/>
              <a:latin typeface="+mn-lt"/>
              <a:ea typeface="+mn-ea"/>
              <a:cs typeface="+mn-cs"/>
            </a:endParaRPr>
          </a:p>
        </p:txBody>
      </p:sp>
      <p:sp>
        <p:nvSpPr>
          <p:cNvPr id="20" name="TextBox 19">
            <a:extLst>
              <a:ext uri="{FF2B5EF4-FFF2-40B4-BE49-F238E27FC236}">
                <a16:creationId xmlns:a16="http://schemas.microsoft.com/office/drawing/2014/main" id="{5DDCED00-C4D8-8A4A-82C4-0741BEA4F94D}"/>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 - CONTINUED</a:t>
            </a:r>
          </a:p>
        </p:txBody>
      </p:sp>
      <p:cxnSp>
        <p:nvCxnSpPr>
          <p:cNvPr id="21" name="Straight Connector 20">
            <a:extLst>
              <a:ext uri="{FF2B5EF4-FFF2-40B4-BE49-F238E27FC236}">
                <a16:creationId xmlns:a16="http://schemas.microsoft.com/office/drawing/2014/main" id="{2CFA29E8-4184-974B-B28F-911E63C57837}"/>
              </a:ext>
            </a:extLst>
          </p:cNvPr>
          <p:cNvCxnSpPr>
            <a:cxnSpLocks/>
          </p:cNvCxnSpPr>
          <p:nvPr userDrawn="1"/>
        </p:nvCxnSpPr>
        <p:spPr>
          <a:xfrm>
            <a:off x="1190259" y="894051"/>
            <a:ext cx="398802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3" name="Rounded Rectangle 12">
            <a:extLst>
              <a:ext uri="{FF2B5EF4-FFF2-40B4-BE49-F238E27FC236}">
                <a16:creationId xmlns:a16="http://schemas.microsoft.com/office/drawing/2014/main" id="{98161021-DF1C-7E49-8C5F-664CF15DF5B2}"/>
              </a:ext>
            </a:extLst>
          </p:cNvPr>
          <p:cNvSpPr/>
          <p:nvPr userDrawn="1"/>
        </p:nvSpPr>
        <p:spPr>
          <a:xfrm>
            <a:off x="6192078" y="1164636"/>
            <a:ext cx="5400949" cy="3247015"/>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15875A-76C9-0A4C-A4FB-AF83C3813DBE}"/>
              </a:ext>
            </a:extLst>
          </p:cNvPr>
          <p:cNvSpPr/>
          <p:nvPr userDrawn="1"/>
        </p:nvSpPr>
        <p:spPr>
          <a:xfrm>
            <a:off x="7123898" y="143588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6" name="Rectangle 15">
            <a:extLst>
              <a:ext uri="{FF2B5EF4-FFF2-40B4-BE49-F238E27FC236}">
                <a16:creationId xmlns:a16="http://schemas.microsoft.com/office/drawing/2014/main" id="{CCFB4E5F-5E3A-D84B-B381-5CA450D80005}"/>
              </a:ext>
            </a:extLst>
          </p:cNvPr>
          <p:cNvSpPr/>
          <p:nvPr userDrawn="1"/>
        </p:nvSpPr>
        <p:spPr>
          <a:xfrm>
            <a:off x="6475157" y="2165674"/>
            <a:ext cx="5056909" cy="1754326"/>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Think of two reasons why a family might have to spend more money in one month than they were planning to.</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What changes might they make to their expenditure if these situations happened?</a:t>
            </a:r>
          </a:p>
        </p:txBody>
      </p:sp>
      <p:pic>
        <p:nvPicPr>
          <p:cNvPr id="18" name="Picture 17">
            <a:extLst>
              <a:ext uri="{FF2B5EF4-FFF2-40B4-BE49-F238E27FC236}">
                <a16:creationId xmlns:a16="http://schemas.microsoft.com/office/drawing/2014/main" id="{B9706812-6103-A84A-9F4F-34E97A64EA09}"/>
              </a:ext>
            </a:extLst>
          </p:cNvPr>
          <p:cNvPicPr/>
          <p:nvPr userDrawn="1"/>
        </p:nvPicPr>
        <p:blipFill>
          <a:blip r:embed="rId3"/>
          <a:stretch>
            <a:fillRect/>
          </a:stretch>
        </p:blipFill>
        <p:spPr>
          <a:xfrm>
            <a:off x="6514298" y="1356235"/>
            <a:ext cx="812288" cy="643061"/>
          </a:xfrm>
          <a:prstGeom prst="rect">
            <a:avLst/>
          </a:prstGeom>
        </p:spPr>
      </p:pic>
    </p:spTree>
    <p:extLst>
      <p:ext uri="{BB962C8B-B14F-4D97-AF65-F5344CB8AC3E}">
        <p14:creationId xmlns:p14="http://schemas.microsoft.com/office/powerpoint/2010/main" val="3502748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17751" y="366801"/>
            <a:ext cx="11198938" cy="120032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Managing a budget is a good way of making sure you don’t spend more than your income. A budget will also help to show you if there is room to save any money. By cutting down on some of your spending you may well be able to save some money on a regular basis.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 name="Rectangle 1">
            <a:extLst>
              <a:ext uri="{FF2B5EF4-FFF2-40B4-BE49-F238E27FC236}">
                <a16:creationId xmlns:a16="http://schemas.microsoft.com/office/drawing/2014/main" id="{2978EE18-46F4-6B4D-A14C-2389B6D18A0A}"/>
              </a:ext>
            </a:extLst>
          </p:cNvPr>
          <p:cNvSpPr/>
          <p:nvPr userDrawn="1"/>
        </p:nvSpPr>
        <p:spPr>
          <a:xfrm>
            <a:off x="938585" y="1691988"/>
            <a:ext cx="10415215" cy="4031873"/>
          </a:xfrm>
          <a:prstGeom prst="rect">
            <a:avLst/>
          </a:prstGeom>
        </p:spPr>
        <p:txBody>
          <a:bodyPr wrap="square">
            <a:spAutoFit/>
          </a:bodyPr>
          <a:lstStyle/>
          <a:p>
            <a:r>
              <a:rPr lang="en-GB" sz="2000" b="1" kern="1200" dirty="0">
                <a:solidFill>
                  <a:srgbClr val="00303C"/>
                </a:solidFill>
                <a:effectLst/>
                <a:latin typeface="FUTURA MEDIUM" panose="020B0602020204020303" pitchFamily="34" charset="-79"/>
                <a:ea typeface="+mn-ea"/>
                <a:cs typeface="FUTURA MEDIUM" panose="020B0602020204020303" pitchFamily="34" charset="-79"/>
              </a:rPr>
              <a:t>Top tips for managing a budget:</a:t>
            </a:r>
          </a:p>
          <a:p>
            <a:endParaRPr lang="en-GB" sz="2000" b="1"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Look more than just one month into the future.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 further ahead you are able to plan a budget for, the better.</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Remember to update your budget to include costs around key events such as birthdays, Christmas, Eid, Rosh Hashanah, etc.</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Use your bank statements to monitor your actual spending. If you can do this in ‘real time’ using mobile or online banking, rather than at the end of the month, even better.</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Stick to the budget. It’s fairly easy to write a budget, but the harder part is making sure you stick to it. There will always be things that change, but adjust your budget accordingly, and keep to it.</a:t>
            </a:r>
          </a:p>
        </p:txBody>
      </p:sp>
      <p:sp>
        <p:nvSpPr>
          <p:cNvPr id="7" name="Rectangle 6">
            <a:extLst>
              <a:ext uri="{FF2B5EF4-FFF2-40B4-BE49-F238E27FC236}">
                <a16:creationId xmlns:a16="http://schemas.microsoft.com/office/drawing/2014/main" id="{58C02410-1CB3-104C-97C4-F254353B9CDF}"/>
              </a:ext>
            </a:extLst>
          </p:cNvPr>
          <p:cNvSpPr/>
          <p:nvPr userDrawn="1"/>
        </p:nvSpPr>
        <p:spPr>
          <a:xfrm>
            <a:off x="705679" y="1567130"/>
            <a:ext cx="10861315" cy="4267139"/>
          </a:xfrm>
          <a:prstGeom prst="rect">
            <a:avLst/>
          </a:prstGeom>
          <a:noFill/>
          <a:ln w="38100">
            <a:solidFill>
              <a:srgbClr val="B9BE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410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C3FF2AD-1A4C-2E48-B2D4-1A2157C2B1A5}"/>
              </a:ext>
            </a:extLst>
          </p:cNvPr>
          <p:cNvPicPr/>
          <p:nvPr userDrawn="1"/>
        </p:nvPicPr>
        <p:blipFill>
          <a:blip r:embed="rId2"/>
          <a:stretch>
            <a:fillRect/>
          </a:stretch>
        </p:blipFill>
        <p:spPr>
          <a:xfrm>
            <a:off x="536454" y="439071"/>
            <a:ext cx="11119091" cy="538819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18" name="TextBox 17">
            <a:extLst>
              <a:ext uri="{FF2B5EF4-FFF2-40B4-BE49-F238E27FC236}">
                <a16:creationId xmlns:a16="http://schemas.microsoft.com/office/drawing/2014/main" id="{3BE39884-1724-EB4F-9650-31738D1A11C0}"/>
              </a:ext>
            </a:extLst>
          </p:cNvPr>
          <p:cNvSpPr txBox="1"/>
          <p:nvPr userDrawn="1"/>
        </p:nvSpPr>
        <p:spPr>
          <a:xfrm>
            <a:off x="2209800" y="1180796"/>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39EA86F7-E6E8-834E-8BD2-4469EEA16C9E}"/>
              </a:ext>
            </a:extLst>
          </p:cNvPr>
          <p:cNvCxnSpPr>
            <a:cxnSpLocks/>
          </p:cNvCxnSpPr>
          <p:nvPr userDrawn="1"/>
        </p:nvCxnSpPr>
        <p:spPr>
          <a:xfrm>
            <a:off x="2304126" y="1694356"/>
            <a:ext cx="211481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0221E1F1-0CBE-7142-8749-7484C94E9C96}"/>
              </a:ext>
            </a:extLst>
          </p:cNvPr>
          <p:cNvSpPr/>
          <p:nvPr userDrawn="1"/>
        </p:nvSpPr>
        <p:spPr>
          <a:xfrm>
            <a:off x="1940560" y="1934372"/>
            <a:ext cx="8940800" cy="1477328"/>
          </a:xfrm>
          <a:prstGeom prst="rect">
            <a:avLst/>
          </a:prstGeom>
        </p:spPr>
        <p:txBody>
          <a:bodyPr wrap="square">
            <a:spAutoFit/>
          </a:bodyPr>
          <a:lstStyle/>
          <a:p>
            <a:pPr marL="0" indent="0">
              <a:buNone/>
            </a:pPr>
            <a:r>
              <a:rPr lang="en-GB" sz="1800" b="1" i="0" kern="1200" dirty="0">
                <a:solidFill>
                  <a:srgbClr val="218231"/>
                </a:solidFill>
                <a:effectLst/>
                <a:latin typeface="Futura" panose="020B0602020204020303" pitchFamily="34" charset="-79"/>
                <a:ea typeface="+mn-ea"/>
                <a:cs typeface="Futura" panose="020B0602020204020303" pitchFamily="34" charset="-79"/>
              </a:rPr>
              <a:t>1.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Give two examples of income and two examples of expenditure.</a:t>
            </a:r>
          </a:p>
          <a:p>
            <a:pPr marL="342900" indent="-342900">
              <a:buAutoNum type="arabicPeriod"/>
            </a:pPr>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218231"/>
                </a:solidFill>
                <a:effectLst/>
                <a:latin typeface="Futura" panose="020B0602020204020303" pitchFamily="34" charset="-79"/>
                <a:ea typeface="+mn-ea"/>
                <a:cs typeface="Futura" panose="020B0602020204020303" pitchFamily="34" charset="-79"/>
              </a:rPr>
              <a:t>2.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What are two options you have if you find you have gone “over budget”?</a:t>
            </a:r>
          </a:p>
          <a:p>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218231"/>
                </a:solidFill>
                <a:effectLst/>
                <a:latin typeface="Futura" panose="020B0602020204020303" pitchFamily="34" charset="-79"/>
                <a:ea typeface="+mn-ea"/>
                <a:cs typeface="Futura" panose="020B0602020204020303" pitchFamily="34" charset="-79"/>
              </a:rPr>
              <a:t>3.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Why does budgeting need to be more than a one-off activity?</a:t>
            </a:r>
          </a:p>
        </p:txBody>
      </p:sp>
    </p:spTree>
    <p:extLst>
      <p:ext uri="{BB962C8B-B14F-4D97-AF65-F5344CB8AC3E}">
        <p14:creationId xmlns:p14="http://schemas.microsoft.com/office/powerpoint/2010/main" val="3013604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SPENDING</a:t>
            </a:r>
            <a:endParaRPr lang="en-GB" sz="4000" dirty="0">
              <a:solidFill>
                <a:srgbClr val="218231"/>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4" y="1202335"/>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1243229"/>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NEEDS AND WANTS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8" y="1665349"/>
            <a:ext cx="3013996"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950028"/>
            <a:ext cx="10990738"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We all spend money, but what we spend it on varies from one person to another. Spending can be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split into needs and wants: </a:t>
            </a:r>
          </a:p>
        </p:txBody>
      </p:sp>
      <p:sp>
        <p:nvSpPr>
          <p:cNvPr id="15" name="Rectangle 14">
            <a:extLst>
              <a:ext uri="{FF2B5EF4-FFF2-40B4-BE49-F238E27FC236}">
                <a16:creationId xmlns:a16="http://schemas.microsoft.com/office/drawing/2014/main" id="{0842B0B8-56A9-EB43-AE27-11C28B86A57B}"/>
              </a:ext>
            </a:extLst>
          </p:cNvPr>
          <p:cNvSpPr/>
          <p:nvPr userDrawn="1"/>
        </p:nvSpPr>
        <p:spPr>
          <a:xfrm>
            <a:off x="1036227" y="3074508"/>
            <a:ext cx="4831175" cy="233910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rgbClr val="00303C"/>
                </a:solidFill>
                <a:effectLst/>
                <a:latin typeface="FUTURA MEDIUM" panose="020B0602020204020303" pitchFamily="34" charset="-79"/>
                <a:cs typeface="FUTURA MEDIUM" panose="020B0602020204020303" pitchFamily="34" charset="-79"/>
              </a:rPr>
              <a:t>Needs</a:t>
            </a:r>
            <a:r>
              <a:rPr lang="en-GB" dirty="0">
                <a:solidFill>
                  <a:srgbClr val="00303C"/>
                </a:solidFill>
                <a:effectLst/>
                <a:latin typeface="Futura" panose="020B0602020204020303" pitchFamily="34" charset="-79"/>
                <a:cs typeface="Futura" panose="020B0602020204020303" pitchFamily="34" charset="-79"/>
              </a:rPr>
              <a:t> –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are the absolute necessities; the things you really cannot do without. Some of these are obvious, such as water, food or housing, although you may still need to make choices about them, such as which brands to buy, which will impact on the price.</a:t>
            </a:r>
          </a:p>
          <a:p>
            <a:pPr marL="342900" indent="-34290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p:txBody>
      </p:sp>
      <p:sp>
        <p:nvSpPr>
          <p:cNvPr id="26" name="Rectangle 25">
            <a:extLst>
              <a:ext uri="{FF2B5EF4-FFF2-40B4-BE49-F238E27FC236}">
                <a16:creationId xmlns:a16="http://schemas.microsoft.com/office/drawing/2014/main" id="{9D5F078A-D272-9447-AE22-E36CC77B6237}"/>
              </a:ext>
            </a:extLst>
          </p:cNvPr>
          <p:cNvSpPr/>
          <p:nvPr userDrawn="1"/>
        </p:nvSpPr>
        <p:spPr>
          <a:xfrm>
            <a:off x="6248399" y="3075258"/>
            <a:ext cx="4664766" cy="233910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rgbClr val="00303C"/>
                </a:solidFill>
                <a:effectLst/>
                <a:latin typeface="FUTURA MEDIUM" panose="020B0602020204020303" pitchFamily="34" charset="-79"/>
                <a:cs typeface="FUTURA MEDIUM" panose="020B0602020204020303" pitchFamily="34" charset="-79"/>
              </a:rPr>
              <a:t>Wants</a:t>
            </a:r>
            <a:r>
              <a:rPr lang="en-GB" sz="2000" dirty="0">
                <a:solidFill>
                  <a:srgbClr val="00303C"/>
                </a:solidFill>
                <a:effectLst/>
                <a:latin typeface="Futura Medium" panose="020B0602020204020303" pitchFamily="34" charset="-79"/>
                <a:cs typeface="Futura Medium" panose="020B0602020204020303" pitchFamily="34" charset="-79"/>
              </a:rPr>
              <a:t> –</a:t>
            </a:r>
            <a:r>
              <a:rPr lang="en-GB" sz="1800" kern="1200" dirty="0">
                <a:solidFill>
                  <a:schemeClr val="tx1"/>
                </a:solidFill>
                <a:effectLst/>
                <a:latin typeface="+mn-lt"/>
                <a:ea typeface="+mn-ea"/>
                <a:cs typeface="+mn-cs"/>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are the items, services or experiences you would like to buy if you have the money to do so. This is where personal choice and preferences really come into focus. It is all a matter of the priority placed on each of these by each individual. </a:t>
            </a:r>
          </a:p>
          <a:p>
            <a:pPr marL="342900" indent="-34290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232425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6254315"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KEEPING TRACK OF YOUR BUDGET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5121089"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10990738" cy="64633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Setting a budget is one thing but sticking to it is just as important. There are various ways in which you can do this, but we will look at three easy ways to keep track of everyday income and expenditure:</a:t>
            </a:r>
          </a:p>
        </p:txBody>
      </p:sp>
      <p:sp>
        <p:nvSpPr>
          <p:cNvPr id="7" name="Rectangle 6">
            <a:extLst>
              <a:ext uri="{FF2B5EF4-FFF2-40B4-BE49-F238E27FC236}">
                <a16:creationId xmlns:a16="http://schemas.microsoft.com/office/drawing/2014/main" id="{33283766-002E-B544-B4C0-3BC9AF6A724A}"/>
              </a:ext>
            </a:extLst>
          </p:cNvPr>
          <p:cNvSpPr/>
          <p:nvPr userDrawn="1"/>
        </p:nvSpPr>
        <p:spPr>
          <a:xfrm>
            <a:off x="522725" y="2287848"/>
            <a:ext cx="5321484" cy="3477875"/>
          </a:xfrm>
          <a:prstGeom prst="rect">
            <a:avLst/>
          </a:prstGeom>
        </p:spPr>
        <p:txBody>
          <a:bodyPr wrap="square">
            <a:spAutoFit/>
          </a:bodyPr>
          <a:lstStyle/>
          <a:p>
            <a:pPr marL="457200" indent="-457200">
              <a:buAutoNum type="arabicPeriod"/>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Multiple money pots</a:t>
            </a:r>
          </a:p>
          <a:p>
            <a:pPr marL="0" indent="0">
              <a:buNone/>
            </a:pPr>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of the reasons that sticking to a budget can be so difficult is that the majority of your income tends to all be held in just one place – that could be a moneybox at home, or a current account with a bank. All of your spending then has to come from just one place too, and that can make it difficult to see exactly how much you are spending on certain types of things, e.g. going out, clothes, food etc.</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9" name="Rectangle 8">
            <a:extLst>
              <a:ext uri="{FF2B5EF4-FFF2-40B4-BE49-F238E27FC236}">
                <a16:creationId xmlns:a16="http://schemas.microsoft.com/office/drawing/2014/main" id="{32805021-29E0-0F4B-BBBF-62206B8122D9}"/>
              </a:ext>
            </a:extLst>
          </p:cNvPr>
          <p:cNvSpPr/>
          <p:nvPr userDrawn="1"/>
        </p:nvSpPr>
        <p:spPr>
          <a:xfrm>
            <a:off x="6082746" y="2271319"/>
            <a:ext cx="5625549"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money pot method of budgeting suggests that you separate your income into different spending pots – these could be separate money boxes at home, or even separate bank accounts. This means you can allocate your budget to the different money pots at the beginning of the month, and you’ll always know how much you have left for different types of spending.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trick to using this method is to get the amount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of money right for each ‘pot’ and then that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tells you how much you have left to spend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on those things.</a:t>
            </a:r>
          </a:p>
        </p:txBody>
      </p:sp>
    </p:spTree>
    <p:extLst>
      <p:ext uri="{BB962C8B-B14F-4D97-AF65-F5344CB8AC3E}">
        <p14:creationId xmlns:p14="http://schemas.microsoft.com/office/powerpoint/2010/main" val="2600732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685DC-440B-EE47-9B3A-54366004480C}"/>
              </a:ext>
            </a:extLst>
          </p:cNvPr>
          <p:cNvPicPr>
            <a:picLocks noChangeAspect="1"/>
          </p:cNvPicPr>
          <p:nvPr userDrawn="1"/>
        </p:nvPicPr>
        <p:blipFill rotWithShape="1">
          <a:blip r:embed="rId2"/>
          <a:srcRect b="15748"/>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WAYS TO PAY</a:t>
            </a:r>
          </a:p>
        </p:txBody>
      </p:sp>
      <p:sp>
        <p:nvSpPr>
          <p:cNvPr id="15" name="Rounded Rectangle 14">
            <a:extLst>
              <a:ext uri="{FF2B5EF4-FFF2-40B4-BE49-F238E27FC236}">
                <a16:creationId xmlns:a16="http://schemas.microsoft.com/office/drawing/2014/main" id="{EB7CC16D-4A23-1543-B74E-484302A74DB8}"/>
              </a:ext>
            </a:extLst>
          </p:cNvPr>
          <p:cNvSpPr/>
          <p:nvPr userDrawn="1"/>
        </p:nvSpPr>
        <p:spPr>
          <a:xfrm>
            <a:off x="697506" y="701052"/>
            <a:ext cx="4258950" cy="4814502"/>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3F0A8A-A680-1549-B5A1-A693000AA90F}"/>
              </a:ext>
            </a:extLst>
          </p:cNvPr>
          <p:cNvSpPr/>
          <p:nvPr userDrawn="1"/>
        </p:nvSpPr>
        <p:spPr>
          <a:xfrm>
            <a:off x="1611456" y="105723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0528F4F1-9355-D149-89A1-8CBC0A7D2A9B}"/>
              </a:ext>
            </a:extLst>
          </p:cNvPr>
          <p:cNvSpPr/>
          <p:nvPr userDrawn="1"/>
        </p:nvSpPr>
        <p:spPr>
          <a:xfrm>
            <a:off x="973644" y="1839082"/>
            <a:ext cx="3681182" cy="2862322"/>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If your income for a month was £130, how would you split this across the following spending pots:</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Going out</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Clothes</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Food</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Travel</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9" name="Straight Connector 18">
            <a:extLst>
              <a:ext uri="{FF2B5EF4-FFF2-40B4-BE49-F238E27FC236}">
                <a16:creationId xmlns:a16="http://schemas.microsoft.com/office/drawing/2014/main" id="{0EFA45D1-4443-5343-872B-A915B64D92FD}"/>
              </a:ext>
            </a:extLst>
          </p:cNvPr>
          <p:cNvCxnSpPr>
            <a:cxnSpLocks/>
          </p:cNvCxnSpPr>
          <p:nvPr userDrawn="1"/>
        </p:nvCxnSpPr>
        <p:spPr>
          <a:xfrm>
            <a:off x="1073426" y="1671261"/>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0" name="Picture 19">
            <a:extLst>
              <a:ext uri="{FF2B5EF4-FFF2-40B4-BE49-F238E27FC236}">
                <a16:creationId xmlns:a16="http://schemas.microsoft.com/office/drawing/2014/main" id="{C2E420F4-759D-C243-A0F4-986871676698}"/>
              </a:ext>
            </a:extLst>
          </p:cNvPr>
          <p:cNvPicPr/>
          <p:nvPr userDrawn="1"/>
        </p:nvPicPr>
        <p:blipFill>
          <a:blip r:embed="rId3"/>
          <a:stretch>
            <a:fillRect/>
          </a:stretch>
        </p:blipFill>
        <p:spPr>
          <a:xfrm>
            <a:off x="1001856" y="947111"/>
            <a:ext cx="812288" cy="643061"/>
          </a:xfrm>
          <a:prstGeom prst="rect">
            <a:avLst/>
          </a:prstGeom>
        </p:spPr>
      </p:pic>
    </p:spTree>
    <p:extLst>
      <p:ext uri="{BB962C8B-B14F-4D97-AF65-F5344CB8AC3E}">
        <p14:creationId xmlns:p14="http://schemas.microsoft.com/office/powerpoint/2010/main" val="1850266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7" name="Rectangle 6">
            <a:extLst>
              <a:ext uri="{FF2B5EF4-FFF2-40B4-BE49-F238E27FC236}">
                <a16:creationId xmlns:a16="http://schemas.microsoft.com/office/drawing/2014/main" id="{33283766-002E-B544-B4C0-3BC9AF6A724A}"/>
              </a:ext>
            </a:extLst>
          </p:cNvPr>
          <p:cNvSpPr/>
          <p:nvPr userDrawn="1"/>
        </p:nvSpPr>
        <p:spPr>
          <a:xfrm>
            <a:off x="483705" y="394259"/>
            <a:ext cx="11095382" cy="5416868"/>
          </a:xfrm>
          <a:prstGeom prst="rect">
            <a:avLst/>
          </a:prstGeom>
        </p:spPr>
        <p:txBody>
          <a:bodyPr wrap="square">
            <a:spAutoFit/>
          </a:bodyPr>
          <a:lstStyle/>
          <a:p>
            <a:pPr marL="0" indent="0">
              <a:buNone/>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2. Manage a cash book</a:t>
            </a:r>
          </a:p>
          <a:p>
            <a:pPr marL="0" indent="0">
              <a:buNone/>
            </a:pPr>
            <a:endParaRPr lang="en-GB" sz="20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 cash book is simply a way of recording money that is received or spent. By doing this every time there is a transaction, the balance of money available is kept up to date. Although it’s called a cash book you can use this method to record any form of transaction, such as direct debits and electronic payments.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some simple steps to maintaining a cashbook:</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Firstly, you need to set up your template, which always includes the following headings (this can be on paper or electronically using Excel):</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Next, you’ll need to work out your ‘opening balance’. This is how much money you have at the point you are starting the cash book (if it’s nothing, that’s fine – your opening balance will be £0.00).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13" name="Picture 12">
            <a:extLst>
              <a:ext uri="{FF2B5EF4-FFF2-40B4-BE49-F238E27FC236}">
                <a16:creationId xmlns:a16="http://schemas.microsoft.com/office/drawing/2014/main" id="{2A9AA395-6A3B-D44F-A875-546EF3F361DF}"/>
              </a:ext>
            </a:extLst>
          </p:cNvPr>
          <p:cNvPicPr/>
          <p:nvPr userDrawn="1"/>
        </p:nvPicPr>
        <p:blipFill>
          <a:blip r:embed="rId2"/>
          <a:stretch>
            <a:fillRect/>
          </a:stretch>
        </p:blipFill>
        <p:spPr>
          <a:xfrm>
            <a:off x="483705" y="3419061"/>
            <a:ext cx="10966173" cy="1074639"/>
          </a:xfrm>
          <a:prstGeom prst="rect">
            <a:avLst/>
          </a:prstGeom>
        </p:spPr>
      </p:pic>
    </p:spTree>
    <p:extLst>
      <p:ext uri="{BB962C8B-B14F-4D97-AF65-F5344CB8AC3E}">
        <p14:creationId xmlns:p14="http://schemas.microsoft.com/office/powerpoint/2010/main" val="2695602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7" name="Rectangle 6">
            <a:extLst>
              <a:ext uri="{FF2B5EF4-FFF2-40B4-BE49-F238E27FC236}">
                <a16:creationId xmlns:a16="http://schemas.microsoft.com/office/drawing/2014/main" id="{33283766-002E-B544-B4C0-3BC9AF6A724A}"/>
              </a:ext>
            </a:extLst>
          </p:cNvPr>
          <p:cNvSpPr/>
          <p:nvPr userDrawn="1"/>
        </p:nvSpPr>
        <p:spPr>
          <a:xfrm>
            <a:off x="483705" y="394259"/>
            <a:ext cx="11095382" cy="233910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Finally, you need to record any income or expenditure that occurs, providing the date and a description of the transaction into the cash book. Every time you do this you will need to write in the new balance. Any income received will increase the balance, and any new expenditure will reduce the balance.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9" name="Picture 8">
            <a:extLst>
              <a:ext uri="{FF2B5EF4-FFF2-40B4-BE49-F238E27FC236}">
                <a16:creationId xmlns:a16="http://schemas.microsoft.com/office/drawing/2014/main" id="{6F548F0C-E614-C041-9257-9C1A0828FDEF}"/>
              </a:ext>
            </a:extLst>
          </p:cNvPr>
          <p:cNvPicPr/>
          <p:nvPr userDrawn="1"/>
        </p:nvPicPr>
        <p:blipFill>
          <a:blip r:embed="rId2"/>
          <a:stretch>
            <a:fillRect/>
          </a:stretch>
        </p:blipFill>
        <p:spPr>
          <a:xfrm>
            <a:off x="1038998" y="1644990"/>
            <a:ext cx="10314802" cy="3750283"/>
          </a:xfrm>
          <a:prstGeom prst="rect">
            <a:avLst/>
          </a:prstGeom>
        </p:spPr>
      </p:pic>
      <p:sp>
        <p:nvSpPr>
          <p:cNvPr id="2" name="Rectangle 1">
            <a:extLst>
              <a:ext uri="{FF2B5EF4-FFF2-40B4-BE49-F238E27FC236}">
                <a16:creationId xmlns:a16="http://schemas.microsoft.com/office/drawing/2014/main" id="{78DFD752-9F40-B14F-8B10-AE3C02A3375A}"/>
              </a:ext>
            </a:extLst>
          </p:cNvPr>
          <p:cNvSpPr/>
          <p:nvPr userDrawn="1"/>
        </p:nvSpPr>
        <p:spPr>
          <a:xfrm>
            <a:off x="2720009" y="5544276"/>
            <a:ext cx="8207706" cy="369332"/>
          </a:xfrm>
          <a:prstGeom prst="rect">
            <a:avLst/>
          </a:prstGeom>
        </p:spPr>
        <p:txBody>
          <a:bodyPr wrap="square">
            <a:spAutoFit/>
          </a:bodyPr>
          <a:lstStyle/>
          <a:p>
            <a:r>
              <a:rPr lang="en-GB" b="0" i="0" dirty="0">
                <a:solidFill>
                  <a:srgbClr val="002F3B"/>
                </a:solidFill>
                <a:effectLst/>
                <a:latin typeface="Futura Medium" panose="020B0602020204020303" pitchFamily="34" charset="-79"/>
                <a:cs typeface="Futura Medium" panose="020B0602020204020303" pitchFamily="34" charset="-79"/>
              </a:rPr>
              <a:t>DC – Debit card  CM – Cash machine  CR – Cash receipt</a:t>
            </a:r>
          </a:p>
        </p:txBody>
      </p:sp>
    </p:spTree>
    <p:extLst>
      <p:ext uri="{BB962C8B-B14F-4D97-AF65-F5344CB8AC3E}">
        <p14:creationId xmlns:p14="http://schemas.microsoft.com/office/powerpoint/2010/main" val="1552793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7" name="Rectangle 6">
            <a:extLst>
              <a:ext uri="{FF2B5EF4-FFF2-40B4-BE49-F238E27FC236}">
                <a16:creationId xmlns:a16="http://schemas.microsoft.com/office/drawing/2014/main" id="{33283766-002E-B544-B4C0-3BC9AF6A724A}"/>
              </a:ext>
            </a:extLst>
          </p:cNvPr>
          <p:cNvSpPr/>
          <p:nvPr userDrawn="1"/>
        </p:nvSpPr>
        <p:spPr>
          <a:xfrm>
            <a:off x="513523" y="304807"/>
            <a:ext cx="11304104" cy="590931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From the example above, you can see that maintaining the cash book enables you to see exactly how much money you have left.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use a bank account you can also use your bank statement (either online or on paper) to check that the cash book is correct. This is simply a case of ticking off every transaction on your bank statement against the equivalent record in your cash book. If there are items on the bank statement not in your cash book, these can then be added to the cash book. Reconciling the balance in the bank statement to the balance on the cash book can then be done as follows: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Imagine you had forgotten to add the last two entries on your cash book. The balance per your cash book would be £53.15, but your bank statement would show £16.71.</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Looking at your bank statement you would see two items not yet included in your cash book:</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Cinema trip £12.99</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New bag £23.45</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By adding them in, the balance of your cash book would be £16.71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the same as your bank statement. Whilst you can choose the period your cash book covers, they are usually displayed either weekly or monthly. As with the multiple money pots method you can track your spending across different categories to make sure you are sticking within your budget.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832302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spTree>
    <p:extLst>
      <p:ext uri="{BB962C8B-B14F-4D97-AF65-F5344CB8AC3E}">
        <p14:creationId xmlns:p14="http://schemas.microsoft.com/office/powerpoint/2010/main" val="1668348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206240" y="6289627"/>
            <a:ext cx="830833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BUDGETING</a:t>
            </a:r>
          </a:p>
        </p:txBody>
      </p:sp>
      <p:sp>
        <p:nvSpPr>
          <p:cNvPr id="7" name="Rectangle 6">
            <a:extLst>
              <a:ext uri="{FF2B5EF4-FFF2-40B4-BE49-F238E27FC236}">
                <a16:creationId xmlns:a16="http://schemas.microsoft.com/office/drawing/2014/main" id="{33283766-002E-B544-B4C0-3BC9AF6A724A}"/>
              </a:ext>
            </a:extLst>
          </p:cNvPr>
          <p:cNvSpPr/>
          <p:nvPr userDrawn="1"/>
        </p:nvSpPr>
        <p:spPr>
          <a:xfrm>
            <a:off x="483705" y="394259"/>
            <a:ext cx="6344478" cy="5663089"/>
          </a:xfrm>
          <a:prstGeom prst="rect">
            <a:avLst/>
          </a:prstGeom>
        </p:spPr>
        <p:txBody>
          <a:bodyPr wrap="square">
            <a:spAutoFit/>
          </a:bodyPr>
          <a:lstStyle/>
          <a:p>
            <a:pPr marL="0" indent="0">
              <a:buNone/>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3. Use budgeting apps</a:t>
            </a:r>
          </a:p>
          <a:p>
            <a:pPr marL="0" indent="0">
              <a:buNone/>
            </a:pPr>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now many apps which use the principle of a cash book and combine this with innovations in technology to provide some really powerful tools to help you keep track of your budgeting.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apps can synchronise with your bank account (or more than one if that’s the case) and will automatically display the income and expenditure transactions and overall balance you have available (just like a cash book).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Where these apps can be extremely useful though is in automatically categorising the types of transactions you make (such as on clothing, food or going out) and displaying the total amount spent in a given period. They can also show the spending on each category as a percentage of your total income, making it really clear how you are choosing to spend your money, and possibly where you might want to make changes.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1026" name="Picture 2" descr="Budget Planner – Free online daily, monthly and yearly budget planning tool  - Money Advice Service">
            <a:extLst>
              <a:ext uri="{FF2B5EF4-FFF2-40B4-BE49-F238E27FC236}">
                <a16:creationId xmlns:a16="http://schemas.microsoft.com/office/drawing/2014/main" id="{12481676-70E9-2C49-BF04-BE890120F5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46624" y="1103243"/>
            <a:ext cx="4823792" cy="417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02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5AB811-D0A7-5C43-8EA0-839FADF5799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7484" b="26495"/>
          <a:stretch/>
        </p:blipFill>
        <p:spPr bwMode="auto">
          <a:xfrm>
            <a:off x="-14058" y="3288632"/>
            <a:ext cx="12206058" cy="293119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VALUE FOR MONEY</a:t>
            </a:r>
            <a:endParaRPr lang="en-GB" sz="4000" dirty="0">
              <a:solidFill>
                <a:srgbClr val="218231"/>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096126" y="6289627"/>
            <a:ext cx="941845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254288"/>
            <a:ext cx="10990738" cy="1754326"/>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word “budget” can also mean less expensive – as in the term “budget airline”. One way of staying within your means is to look at using cheaper alternatives to what you might usually buy. Something which is cheaper may have just as much value as a more expensive option, and the feeling that you are getting good value for money can be very positive. Price is not necessarily a guarantee of quality or value. This is why it is so important to do your own research, read articles and reviews, and compare prices, deals and offers.</a:t>
            </a:r>
          </a:p>
        </p:txBody>
      </p:sp>
    </p:spTree>
    <p:extLst>
      <p:ext uri="{BB962C8B-B14F-4D97-AF65-F5344CB8AC3E}">
        <p14:creationId xmlns:p14="http://schemas.microsoft.com/office/powerpoint/2010/main" val="3242272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096126" y="6289627"/>
            <a:ext cx="941845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spTree>
    <p:extLst>
      <p:ext uri="{BB962C8B-B14F-4D97-AF65-F5344CB8AC3E}">
        <p14:creationId xmlns:p14="http://schemas.microsoft.com/office/powerpoint/2010/main" val="1218463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096126" y="6289627"/>
            <a:ext cx="941845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spTree>
    <p:extLst>
      <p:ext uri="{BB962C8B-B14F-4D97-AF65-F5344CB8AC3E}">
        <p14:creationId xmlns:p14="http://schemas.microsoft.com/office/powerpoint/2010/main" val="122678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47DA8-77D9-C345-833E-B599C4569986}"/>
              </a:ext>
            </a:extLst>
          </p:cNvPr>
          <p:cNvPicPr>
            <a:picLocks noChangeAspect="1"/>
          </p:cNvPicPr>
          <p:nvPr userDrawn="1"/>
        </p:nvPicPr>
        <p:blipFill rotWithShape="1">
          <a:blip r:embed="rId2"/>
          <a:srcRect t="3161" b="18810"/>
          <a:stretch/>
        </p:blipFill>
        <p:spPr>
          <a:xfrm>
            <a:off x="0" y="-19288"/>
            <a:ext cx="12192000" cy="6336631"/>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sp>
        <p:nvSpPr>
          <p:cNvPr id="18" name="Rounded Rectangle 17">
            <a:extLst>
              <a:ext uri="{FF2B5EF4-FFF2-40B4-BE49-F238E27FC236}">
                <a16:creationId xmlns:a16="http://schemas.microsoft.com/office/drawing/2014/main" id="{8BE510EE-3AAA-E14D-BDB6-2B4D78EFE4CE}"/>
              </a:ext>
            </a:extLst>
          </p:cNvPr>
          <p:cNvSpPr/>
          <p:nvPr userDrawn="1"/>
        </p:nvSpPr>
        <p:spPr>
          <a:xfrm>
            <a:off x="6719173" y="2035268"/>
            <a:ext cx="4824248" cy="3635689"/>
          </a:xfrm>
          <a:prstGeom prst="roundRect">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DA7117-3B8D-A640-96E6-F56E94DF9E7C}"/>
              </a:ext>
            </a:extLst>
          </p:cNvPr>
          <p:cNvSpPr/>
          <p:nvPr userDrawn="1"/>
        </p:nvSpPr>
        <p:spPr>
          <a:xfrm>
            <a:off x="7620512" y="2326835"/>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0" name="Rectangle 19">
            <a:extLst>
              <a:ext uri="{FF2B5EF4-FFF2-40B4-BE49-F238E27FC236}">
                <a16:creationId xmlns:a16="http://schemas.microsoft.com/office/drawing/2014/main" id="{09A534D9-3953-F843-9AAD-D36B6782528B}"/>
              </a:ext>
            </a:extLst>
          </p:cNvPr>
          <p:cNvSpPr/>
          <p:nvPr userDrawn="1"/>
        </p:nvSpPr>
        <p:spPr>
          <a:xfrm>
            <a:off x="7071268" y="3048884"/>
            <a:ext cx="4175852" cy="2308324"/>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Would you rate a smartphone as a need or a want? Discuss with others and share your views. Does your view change depending on:</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The age of the individual?</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Where in the world they live?</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The amount of money they have? </a:t>
            </a:r>
          </a:p>
        </p:txBody>
      </p:sp>
      <p:cxnSp>
        <p:nvCxnSpPr>
          <p:cNvPr id="21" name="Straight Connector 20">
            <a:extLst>
              <a:ext uri="{FF2B5EF4-FFF2-40B4-BE49-F238E27FC236}">
                <a16:creationId xmlns:a16="http://schemas.microsoft.com/office/drawing/2014/main" id="{1D11E56B-EBCE-4047-AB5D-5A818B34589A}"/>
              </a:ext>
            </a:extLst>
          </p:cNvPr>
          <p:cNvCxnSpPr>
            <a:cxnSpLocks/>
          </p:cNvCxnSpPr>
          <p:nvPr userDrawn="1"/>
        </p:nvCxnSpPr>
        <p:spPr>
          <a:xfrm>
            <a:off x="7102802" y="2971337"/>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3" name="Picture 22">
            <a:extLst>
              <a:ext uri="{FF2B5EF4-FFF2-40B4-BE49-F238E27FC236}">
                <a16:creationId xmlns:a16="http://schemas.microsoft.com/office/drawing/2014/main" id="{26787147-2983-474F-AC96-65FF38672805}"/>
              </a:ext>
            </a:extLst>
          </p:cNvPr>
          <p:cNvPicPr/>
          <p:nvPr userDrawn="1"/>
        </p:nvPicPr>
        <p:blipFill>
          <a:blip r:embed="rId3"/>
          <a:stretch>
            <a:fillRect/>
          </a:stretch>
        </p:blipFill>
        <p:spPr>
          <a:xfrm>
            <a:off x="7031232" y="2247187"/>
            <a:ext cx="812288" cy="643061"/>
          </a:xfrm>
          <a:prstGeom prst="rect">
            <a:avLst/>
          </a:prstGeom>
        </p:spPr>
      </p:pic>
    </p:spTree>
    <p:extLst>
      <p:ext uri="{BB962C8B-B14F-4D97-AF65-F5344CB8AC3E}">
        <p14:creationId xmlns:p14="http://schemas.microsoft.com/office/powerpoint/2010/main" val="2057828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148314" y="6289627"/>
            <a:ext cx="936626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6254315"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SHOPPING AROUND</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12709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10990738" cy="147732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often buy the same product from different places at different prices, and in some cases very different prices. To ensure you are getting a good deal, it can pay to shop around. While you could walk up and down the High Street looking in each shop, the internet provides some simple solutions to comparing prices: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3" name="Rectangle 2">
            <a:extLst>
              <a:ext uri="{FF2B5EF4-FFF2-40B4-BE49-F238E27FC236}">
                <a16:creationId xmlns:a16="http://schemas.microsoft.com/office/drawing/2014/main" id="{0ABA7A61-35D1-9D43-86CA-819CB8C3C9FD}"/>
              </a:ext>
            </a:extLst>
          </p:cNvPr>
          <p:cNvSpPr/>
          <p:nvPr userDrawn="1"/>
        </p:nvSpPr>
        <p:spPr>
          <a:xfrm>
            <a:off x="522725" y="2628757"/>
            <a:ext cx="5321484" cy="3170099"/>
          </a:xfrm>
          <a:prstGeom prst="rect">
            <a:avLst/>
          </a:prstGeom>
        </p:spPr>
        <p:txBody>
          <a:bodyPr wrap="square">
            <a:spAutoFit/>
          </a:bodyPr>
          <a:lstStyle/>
          <a:p>
            <a:pPr marL="342900" indent="-342900">
              <a:buAutoNum type="arabicPeriod"/>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Using price comparison websites.</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have been developed specifically to compare the prices of goods from a range of suppliers and retailers. You enter what you are looking for and they will provide you with a range of options. They’re a very useful tool, but it is worth remembering that these sites do not usually represent all the suppliers, and the supplier with the best price might be online only, or not one you recognise. </a:t>
            </a:r>
          </a:p>
        </p:txBody>
      </p:sp>
      <p:sp>
        <p:nvSpPr>
          <p:cNvPr id="10" name="Rectangle 9">
            <a:extLst>
              <a:ext uri="{FF2B5EF4-FFF2-40B4-BE49-F238E27FC236}">
                <a16:creationId xmlns:a16="http://schemas.microsoft.com/office/drawing/2014/main" id="{61EB87E1-AE08-AF4C-9ACB-CAB18A152C2C}"/>
              </a:ext>
            </a:extLst>
          </p:cNvPr>
          <p:cNvSpPr/>
          <p:nvPr userDrawn="1"/>
        </p:nvSpPr>
        <p:spPr>
          <a:xfrm>
            <a:off x="6137727" y="2656058"/>
            <a:ext cx="5761047" cy="317009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Also, be aware that different comparison websites will often show different prices for the same product, so make sure to compare comparison websites too! </a:t>
            </a:r>
          </a:p>
          <a:p>
            <a:endParaRPr lang="en-GB" sz="1800" b="1" kern="1200" dirty="0">
              <a:solidFill>
                <a:schemeClr val="tx1"/>
              </a:solidFill>
              <a:effectLst/>
              <a:latin typeface="+mn-lt"/>
              <a:ea typeface="+mn-ea"/>
              <a:cs typeface="+mn-cs"/>
            </a:endParaRPr>
          </a:p>
          <a:p>
            <a:r>
              <a:rPr lang="en-GB" sz="20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Explore online before hitting the High Street.</a:t>
            </a:r>
            <a:r>
              <a:rPr lang="en-GB" sz="20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Comparing a few shops online before heading to the shops will save you from achy feet and it is a good way of comparing a range of shops to see which has the best price. You might also spot exclusive online deals and offers too.</a:t>
            </a:r>
          </a:p>
        </p:txBody>
      </p:sp>
    </p:spTree>
    <p:extLst>
      <p:ext uri="{BB962C8B-B14F-4D97-AF65-F5344CB8AC3E}">
        <p14:creationId xmlns:p14="http://schemas.microsoft.com/office/powerpoint/2010/main" val="1768673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148314" y="6289627"/>
            <a:ext cx="936626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sp>
        <p:nvSpPr>
          <p:cNvPr id="3" name="Rectangle 2">
            <a:extLst>
              <a:ext uri="{FF2B5EF4-FFF2-40B4-BE49-F238E27FC236}">
                <a16:creationId xmlns:a16="http://schemas.microsoft.com/office/drawing/2014/main" id="{0ABA7A61-35D1-9D43-86CA-819CB8C3C9FD}"/>
              </a:ext>
            </a:extLst>
          </p:cNvPr>
          <p:cNvSpPr/>
          <p:nvPr userDrawn="1"/>
        </p:nvSpPr>
        <p:spPr>
          <a:xfrm>
            <a:off x="550445" y="571241"/>
            <a:ext cx="5321484" cy="3200876"/>
          </a:xfrm>
          <a:prstGeom prst="rect">
            <a:avLst/>
          </a:prstGeom>
        </p:spPr>
        <p:txBody>
          <a:bodyPr wrap="square">
            <a:spAutoFit/>
          </a:bodyPr>
          <a:lstStyle/>
          <a:p>
            <a:r>
              <a:rPr lang="en-GB" sz="2000" b="1" kern="1200" dirty="0">
                <a:solidFill>
                  <a:srgbClr val="00303C"/>
                </a:solidFill>
                <a:effectLst/>
                <a:latin typeface="FUTURA MEDIUM" panose="020B0602020204020303" pitchFamily="34" charset="-79"/>
                <a:ea typeface="+mn-ea"/>
                <a:cs typeface="FUTURA MEDIUM" panose="020B0602020204020303" pitchFamily="34" charset="-79"/>
              </a:rPr>
              <a:t>3. Information and review sites can be really useful.</a:t>
            </a:r>
            <a:r>
              <a:rPr lang="en-GB" sz="20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can help you understand the product you are interested in to make sure it meets your needs. Review sites can be very helpful in seeing the opinions of others on the product you are interested in. This could help you identify any issues with quality or value for money. Remember, just because a product is more expensive, it doesn’t mean it is better quality.</a:t>
            </a:r>
          </a:p>
        </p:txBody>
      </p:sp>
      <p:sp>
        <p:nvSpPr>
          <p:cNvPr id="10" name="Rectangle 9">
            <a:extLst>
              <a:ext uri="{FF2B5EF4-FFF2-40B4-BE49-F238E27FC236}">
                <a16:creationId xmlns:a16="http://schemas.microsoft.com/office/drawing/2014/main" id="{61EB87E1-AE08-AF4C-9ACB-CAB18A152C2C}"/>
              </a:ext>
            </a:extLst>
          </p:cNvPr>
          <p:cNvSpPr/>
          <p:nvPr userDrawn="1"/>
        </p:nvSpPr>
        <p:spPr>
          <a:xfrm>
            <a:off x="6165448" y="598542"/>
            <a:ext cx="5375736" cy="3200876"/>
          </a:xfrm>
          <a:prstGeom prst="rect">
            <a:avLst/>
          </a:prstGeom>
        </p:spPr>
        <p:txBody>
          <a:bodyPr wrap="square">
            <a:spAutoFit/>
          </a:bodyPr>
          <a:lstStyle/>
          <a:p>
            <a:r>
              <a:rPr lang="en-GB" sz="2000" b="1" kern="1200" dirty="0">
                <a:solidFill>
                  <a:srgbClr val="00303C"/>
                </a:solidFill>
                <a:effectLst/>
                <a:latin typeface="FUTURA MEDIUM" panose="020B0602020204020303" pitchFamily="34" charset="-79"/>
                <a:ea typeface="+mn-ea"/>
                <a:cs typeface="FUTURA MEDIUM" panose="020B0602020204020303" pitchFamily="34" charset="-79"/>
              </a:rPr>
              <a:t>4. Renegotiate renewals and other contracts.</a:t>
            </a:r>
          </a:p>
          <a:p>
            <a:endParaRPr lang="en-GB" sz="20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Never renew a mobile phone contract at the same price straightaway, as it is always worth checking on a comparison site to see if you can get a deal cheaper elsewhere. You can always contact your current provider to see if they can beat the quotes too. This is the same for TV, broadband, utilities and insurance – always make sure you are getting the best contract terms for your needs.</a:t>
            </a:r>
          </a:p>
        </p:txBody>
      </p:sp>
    </p:spTree>
    <p:extLst>
      <p:ext uri="{BB962C8B-B14F-4D97-AF65-F5344CB8AC3E}">
        <p14:creationId xmlns:p14="http://schemas.microsoft.com/office/powerpoint/2010/main" val="1051055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4A4E6D-6451-FB4C-8605-718AB4EFC3E9}"/>
              </a:ext>
            </a:extLst>
          </p:cNvPr>
          <p:cNvPicPr>
            <a:picLocks noChangeAspect="1"/>
          </p:cNvPicPr>
          <p:nvPr userDrawn="1"/>
        </p:nvPicPr>
        <p:blipFill rotWithShape="1">
          <a:blip r:embed="rId2"/>
          <a:srcRect t="22287"/>
          <a:stretch/>
        </p:blipFill>
        <p:spPr>
          <a:xfrm>
            <a:off x="0" y="-1"/>
            <a:ext cx="12191999" cy="6326533"/>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171463" y="6289627"/>
            <a:ext cx="934311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sp>
        <p:nvSpPr>
          <p:cNvPr id="10" name="Rounded Rectangle 9">
            <a:extLst>
              <a:ext uri="{FF2B5EF4-FFF2-40B4-BE49-F238E27FC236}">
                <a16:creationId xmlns:a16="http://schemas.microsoft.com/office/drawing/2014/main" id="{11E5D7E2-E8F7-0C4C-98C2-5174F46D5127}"/>
              </a:ext>
            </a:extLst>
          </p:cNvPr>
          <p:cNvSpPr/>
          <p:nvPr userDrawn="1"/>
        </p:nvSpPr>
        <p:spPr>
          <a:xfrm>
            <a:off x="7029968" y="624824"/>
            <a:ext cx="4614164" cy="481450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E89E84-817B-1743-8978-1453A8E29180}"/>
              </a:ext>
            </a:extLst>
          </p:cNvPr>
          <p:cNvSpPr/>
          <p:nvPr userDrawn="1"/>
        </p:nvSpPr>
        <p:spPr>
          <a:xfrm>
            <a:off x="7980005" y="100678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DEFF61D7-EA92-5E46-AA19-48526940C72C}"/>
              </a:ext>
            </a:extLst>
          </p:cNvPr>
          <p:cNvSpPr/>
          <p:nvPr userDrawn="1"/>
        </p:nvSpPr>
        <p:spPr>
          <a:xfrm>
            <a:off x="7361188" y="1702667"/>
            <a:ext cx="3737686" cy="313932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Comparison websites first appeared in the mid-1990s. They are basically search engines that shoppers can use to filter and compare products based on price and other factors. They don’t usually directly sell products themselves; instead they earn money from marketing agreements with the companies they are working with.</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DFC9B7E8-002E-1144-8530-9E77B640B227}"/>
              </a:ext>
            </a:extLst>
          </p:cNvPr>
          <p:cNvCxnSpPr/>
          <p:nvPr userDrawn="1"/>
        </p:nvCxnSpPr>
        <p:spPr>
          <a:xfrm>
            <a:off x="7462295" y="1625120"/>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771DE239-72DC-7C4C-B671-9195E6147D3E}"/>
              </a:ext>
            </a:extLst>
          </p:cNvPr>
          <p:cNvPicPr/>
          <p:nvPr userDrawn="1"/>
        </p:nvPicPr>
        <p:blipFill>
          <a:blip r:embed="rId3"/>
          <a:stretch>
            <a:fillRect/>
          </a:stretch>
        </p:blipFill>
        <p:spPr>
          <a:xfrm>
            <a:off x="7395873" y="920342"/>
            <a:ext cx="789700" cy="608727"/>
          </a:xfrm>
          <a:prstGeom prst="rect">
            <a:avLst/>
          </a:prstGeom>
        </p:spPr>
      </p:pic>
    </p:spTree>
    <p:extLst>
      <p:ext uri="{BB962C8B-B14F-4D97-AF65-F5344CB8AC3E}">
        <p14:creationId xmlns:p14="http://schemas.microsoft.com/office/powerpoint/2010/main" val="2171356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148314" y="6289627"/>
            <a:ext cx="936626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321459"/>
            <a:ext cx="7666103" cy="830997"/>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COMPARING PRICES IN THE </a:t>
            </a:r>
          </a:p>
          <a:p>
            <a:r>
              <a:rPr lang="en-US" sz="2400" dirty="0">
                <a:solidFill>
                  <a:srgbClr val="218231"/>
                </a:solidFill>
                <a:latin typeface="Futura Medium" panose="020B0602020204020303" pitchFamily="34" charset="-79"/>
                <a:cs typeface="Futura Medium" panose="020B0602020204020303" pitchFamily="34" charset="-79"/>
              </a:rPr>
              <a:t>SUPERMARKET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1113968"/>
            <a:ext cx="417946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1" y="1340776"/>
            <a:ext cx="5493516" cy="203132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are going to the supermarket, look for the unit price of goods to work out the best deals. The unit price is the cost per litre, kilogram, etc., of something you are looking to buy. While one product might look more expensive than another, if you are getting more of it, it might be better value.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5" name="Rounded Rectangle 14">
            <a:extLst>
              <a:ext uri="{FF2B5EF4-FFF2-40B4-BE49-F238E27FC236}">
                <a16:creationId xmlns:a16="http://schemas.microsoft.com/office/drawing/2014/main" id="{DA665EE1-D13D-0745-A398-873BC12BD1BA}"/>
              </a:ext>
            </a:extLst>
          </p:cNvPr>
          <p:cNvSpPr/>
          <p:nvPr userDrawn="1"/>
        </p:nvSpPr>
        <p:spPr>
          <a:xfrm>
            <a:off x="556517" y="3278905"/>
            <a:ext cx="5287766" cy="2562411"/>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27421D-9A08-2445-9F74-D7BDD21AED58}"/>
              </a:ext>
            </a:extLst>
          </p:cNvPr>
          <p:cNvSpPr/>
          <p:nvPr userDrawn="1"/>
        </p:nvSpPr>
        <p:spPr>
          <a:xfrm>
            <a:off x="1506554" y="356826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B7DE5897-BA6E-CE46-A5B5-7ACC27FC814D}"/>
              </a:ext>
            </a:extLst>
          </p:cNvPr>
          <p:cNvSpPr/>
          <p:nvPr userDrawn="1"/>
        </p:nvSpPr>
        <p:spPr>
          <a:xfrm>
            <a:off x="887736" y="4264150"/>
            <a:ext cx="4481985"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There are price comparison apps you can use that allow you to scan a product’s barcode to find out if you can buy it cheaper elsewhere.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9" name="Straight Connector 18">
            <a:extLst>
              <a:ext uri="{FF2B5EF4-FFF2-40B4-BE49-F238E27FC236}">
                <a16:creationId xmlns:a16="http://schemas.microsoft.com/office/drawing/2014/main" id="{E4629739-1E70-544E-8C3E-43FF553570F5}"/>
              </a:ext>
            </a:extLst>
          </p:cNvPr>
          <p:cNvCxnSpPr/>
          <p:nvPr userDrawn="1"/>
        </p:nvCxnSpPr>
        <p:spPr>
          <a:xfrm>
            <a:off x="988844" y="4186603"/>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54B35B97-CF10-CE47-B236-D071A6BB8C20}"/>
              </a:ext>
            </a:extLst>
          </p:cNvPr>
          <p:cNvPicPr/>
          <p:nvPr userDrawn="1"/>
        </p:nvPicPr>
        <p:blipFill>
          <a:blip r:embed="rId3"/>
          <a:stretch>
            <a:fillRect/>
          </a:stretch>
        </p:blipFill>
        <p:spPr>
          <a:xfrm>
            <a:off x="922422" y="3478803"/>
            <a:ext cx="789700" cy="608727"/>
          </a:xfrm>
          <a:prstGeom prst="rect">
            <a:avLst/>
          </a:prstGeom>
        </p:spPr>
      </p:pic>
      <p:pic>
        <p:nvPicPr>
          <p:cNvPr id="9" name="Picture 8">
            <a:extLst>
              <a:ext uri="{FF2B5EF4-FFF2-40B4-BE49-F238E27FC236}">
                <a16:creationId xmlns:a16="http://schemas.microsoft.com/office/drawing/2014/main" id="{E276C795-81FB-D743-9BB8-57D237546AB0}"/>
              </a:ext>
            </a:extLst>
          </p:cNvPr>
          <p:cNvPicPr>
            <a:picLocks noChangeAspect="1"/>
          </p:cNvPicPr>
          <p:nvPr userDrawn="1"/>
        </p:nvPicPr>
        <p:blipFill rotWithShape="1">
          <a:blip r:embed="rId4"/>
          <a:srcRect l="15981" r="19878"/>
          <a:stretch/>
        </p:blipFill>
        <p:spPr>
          <a:xfrm>
            <a:off x="6221762" y="-10453"/>
            <a:ext cx="5981813" cy="6212954"/>
          </a:xfrm>
          <a:prstGeom prst="rect">
            <a:avLst/>
          </a:prstGeom>
        </p:spPr>
      </p:pic>
    </p:spTree>
    <p:extLst>
      <p:ext uri="{BB962C8B-B14F-4D97-AF65-F5344CB8AC3E}">
        <p14:creationId xmlns:p14="http://schemas.microsoft.com/office/powerpoint/2010/main" val="3922174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125165" y="6289627"/>
            <a:ext cx="938941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sp>
        <p:nvSpPr>
          <p:cNvPr id="15" name="Rounded Rectangle 14">
            <a:extLst>
              <a:ext uri="{FF2B5EF4-FFF2-40B4-BE49-F238E27FC236}">
                <a16:creationId xmlns:a16="http://schemas.microsoft.com/office/drawing/2014/main" id="{EB7CC16D-4A23-1543-B74E-484302A74DB8}"/>
              </a:ext>
            </a:extLst>
          </p:cNvPr>
          <p:cNvSpPr/>
          <p:nvPr userDrawn="1"/>
        </p:nvSpPr>
        <p:spPr>
          <a:xfrm>
            <a:off x="568923" y="740480"/>
            <a:ext cx="3469677" cy="4803793"/>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3F0A8A-A680-1549-B5A1-A693000AA90F}"/>
              </a:ext>
            </a:extLst>
          </p:cNvPr>
          <p:cNvSpPr/>
          <p:nvPr userDrawn="1"/>
        </p:nvSpPr>
        <p:spPr>
          <a:xfrm>
            <a:off x="1424650" y="104077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0528F4F1-9355-D149-89A1-8CBC0A7D2A9B}"/>
              </a:ext>
            </a:extLst>
          </p:cNvPr>
          <p:cNvSpPr/>
          <p:nvPr userDrawn="1"/>
        </p:nvSpPr>
        <p:spPr>
          <a:xfrm>
            <a:off x="836870" y="1750248"/>
            <a:ext cx="2944388" cy="1477328"/>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Consider some situations in which you might be tempted to pay a bit more for something rather than opt for the cheapest deal.</a:t>
            </a:r>
          </a:p>
        </p:txBody>
      </p:sp>
      <p:cxnSp>
        <p:nvCxnSpPr>
          <p:cNvPr id="19" name="Straight Connector 18">
            <a:extLst>
              <a:ext uri="{FF2B5EF4-FFF2-40B4-BE49-F238E27FC236}">
                <a16:creationId xmlns:a16="http://schemas.microsoft.com/office/drawing/2014/main" id="{0EFA45D1-4443-5343-872B-A915B64D92FD}"/>
              </a:ext>
            </a:extLst>
          </p:cNvPr>
          <p:cNvCxnSpPr>
            <a:cxnSpLocks/>
          </p:cNvCxnSpPr>
          <p:nvPr userDrawn="1"/>
        </p:nvCxnSpPr>
        <p:spPr>
          <a:xfrm>
            <a:off x="886620" y="1685279"/>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0" name="Picture 19">
            <a:extLst>
              <a:ext uri="{FF2B5EF4-FFF2-40B4-BE49-F238E27FC236}">
                <a16:creationId xmlns:a16="http://schemas.microsoft.com/office/drawing/2014/main" id="{C2E420F4-759D-C243-A0F4-986871676698}"/>
              </a:ext>
            </a:extLst>
          </p:cNvPr>
          <p:cNvPicPr/>
          <p:nvPr userDrawn="1"/>
        </p:nvPicPr>
        <p:blipFill>
          <a:blip r:embed="rId2"/>
          <a:stretch>
            <a:fillRect/>
          </a:stretch>
        </p:blipFill>
        <p:spPr>
          <a:xfrm>
            <a:off x="815050" y="961129"/>
            <a:ext cx="812288" cy="643061"/>
          </a:xfrm>
          <a:prstGeom prst="rect">
            <a:avLst/>
          </a:prstGeom>
        </p:spPr>
      </p:pic>
      <p:pic>
        <p:nvPicPr>
          <p:cNvPr id="21" name="Picture 20">
            <a:extLst>
              <a:ext uri="{FF2B5EF4-FFF2-40B4-BE49-F238E27FC236}">
                <a16:creationId xmlns:a16="http://schemas.microsoft.com/office/drawing/2014/main" id="{22FADCDB-6DC5-D842-9B98-FF60E6B8F9BB}"/>
              </a:ext>
            </a:extLst>
          </p:cNvPr>
          <p:cNvPicPr>
            <a:picLocks noChangeAspect="1"/>
          </p:cNvPicPr>
          <p:nvPr userDrawn="1"/>
        </p:nvPicPr>
        <p:blipFill>
          <a:blip r:embed="rId3"/>
          <a:stretch>
            <a:fillRect/>
          </a:stretch>
        </p:blipFill>
        <p:spPr>
          <a:xfrm>
            <a:off x="4445130" y="517360"/>
            <a:ext cx="6997010" cy="5188959"/>
          </a:xfrm>
          <a:prstGeom prst="rect">
            <a:avLst/>
          </a:prstGeom>
        </p:spPr>
      </p:pic>
      <p:sp>
        <p:nvSpPr>
          <p:cNvPr id="22" name="TextBox 21">
            <a:extLst>
              <a:ext uri="{FF2B5EF4-FFF2-40B4-BE49-F238E27FC236}">
                <a16:creationId xmlns:a16="http://schemas.microsoft.com/office/drawing/2014/main" id="{CEB5C558-8141-EC4B-9E1D-52686C635034}"/>
              </a:ext>
            </a:extLst>
          </p:cNvPr>
          <p:cNvSpPr txBox="1"/>
          <p:nvPr userDrawn="1"/>
        </p:nvSpPr>
        <p:spPr>
          <a:xfrm>
            <a:off x="5485160" y="1362925"/>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QUESTIONS</a:t>
            </a:r>
          </a:p>
        </p:txBody>
      </p:sp>
      <p:sp>
        <p:nvSpPr>
          <p:cNvPr id="23" name="Rectangle 22">
            <a:extLst>
              <a:ext uri="{FF2B5EF4-FFF2-40B4-BE49-F238E27FC236}">
                <a16:creationId xmlns:a16="http://schemas.microsoft.com/office/drawing/2014/main" id="{85D8BBCC-CA53-564E-B5DD-938BBD282E8A}"/>
              </a:ext>
            </a:extLst>
          </p:cNvPr>
          <p:cNvSpPr/>
          <p:nvPr userDrawn="1"/>
        </p:nvSpPr>
        <p:spPr>
          <a:xfrm>
            <a:off x="5255898" y="2200120"/>
            <a:ext cx="6096000" cy="2031325"/>
          </a:xfrm>
          <a:prstGeom prst="rect">
            <a:avLst/>
          </a:prstGeom>
        </p:spPr>
        <p:txBody>
          <a:bodyPr>
            <a:spAutoFit/>
          </a:bodyPr>
          <a:lstStyle/>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1.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What are two different uses of the word “budget”?</a:t>
            </a:r>
          </a:p>
          <a:p>
            <a:pPr marL="0" indent="0">
              <a:buNone/>
            </a:pPr>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218231"/>
                </a:solidFill>
                <a:effectLst/>
                <a:latin typeface="FUTURA MEDIUM" panose="020B0602020204020303" pitchFamily="34" charset="-79"/>
                <a:ea typeface="+mn-ea"/>
                <a:cs typeface="FUTURA MEDIUM" panose="020B0602020204020303" pitchFamily="34" charset="-79"/>
              </a:rPr>
              <a:t>2.</a:t>
            </a:r>
            <a:r>
              <a:rPr lang="en-GB" sz="1800" kern="1200" dirty="0">
                <a:solidFill>
                  <a:srgbClr val="218231"/>
                </a:solidFill>
                <a:effectLst/>
                <a:latin typeface="Futura Medium" panose="020B0602020204020303" pitchFamily="34" charset="-79"/>
                <a:ea typeface="+mn-ea"/>
                <a:cs typeface="Futura Medium" panose="020B0602020204020303" pitchFamily="34" charset="-79"/>
              </a:rPr>
              <a:t> Why should you try and use more than one </a:t>
            </a:r>
          </a:p>
          <a:p>
            <a:r>
              <a:rPr lang="en-GB" sz="1800" kern="1200" dirty="0">
                <a:solidFill>
                  <a:srgbClr val="218231"/>
                </a:solidFill>
                <a:effectLst/>
                <a:latin typeface="Futura Medium" panose="020B0602020204020303" pitchFamily="34" charset="-79"/>
                <a:ea typeface="+mn-ea"/>
                <a:cs typeface="Futura Medium" panose="020B0602020204020303" pitchFamily="34" charset="-79"/>
              </a:rPr>
              <a:t>     comparison site when researching prices?</a:t>
            </a:r>
          </a:p>
          <a:p>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218231"/>
                </a:solidFill>
                <a:effectLst/>
                <a:latin typeface="FUTURA MEDIUM" panose="020B0602020204020303" pitchFamily="34" charset="-79"/>
                <a:ea typeface="+mn-ea"/>
                <a:cs typeface="FUTURA MEDIUM" panose="020B0602020204020303" pitchFamily="34" charset="-79"/>
              </a:rPr>
              <a:t>3.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How does knowing the unit price of something </a:t>
            </a:r>
          </a:p>
          <a:p>
            <a:r>
              <a:rPr lang="en-GB" sz="1800" kern="1200" dirty="0">
                <a:solidFill>
                  <a:srgbClr val="218231"/>
                </a:solidFill>
                <a:effectLst/>
                <a:latin typeface="Futura Medium" panose="020B0602020204020303" pitchFamily="34" charset="-79"/>
                <a:ea typeface="+mn-ea"/>
                <a:cs typeface="Futura Medium" panose="020B0602020204020303" pitchFamily="34" charset="-79"/>
              </a:rPr>
              <a:t>    help a consumer?</a:t>
            </a:r>
          </a:p>
        </p:txBody>
      </p:sp>
      <p:cxnSp>
        <p:nvCxnSpPr>
          <p:cNvPr id="24" name="Straight Connector 23">
            <a:extLst>
              <a:ext uri="{FF2B5EF4-FFF2-40B4-BE49-F238E27FC236}">
                <a16:creationId xmlns:a16="http://schemas.microsoft.com/office/drawing/2014/main" id="{A63287D5-0591-7C42-B254-79E844724E34}"/>
              </a:ext>
            </a:extLst>
          </p:cNvPr>
          <p:cNvCxnSpPr>
            <a:cxnSpLocks/>
          </p:cNvCxnSpPr>
          <p:nvPr userDrawn="1"/>
        </p:nvCxnSpPr>
        <p:spPr>
          <a:xfrm>
            <a:off x="5626061" y="1874570"/>
            <a:ext cx="211481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734839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3096126" y="6289627"/>
            <a:ext cx="941845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VALUE FOR MONEY</a:t>
            </a:r>
          </a:p>
        </p:txBody>
      </p:sp>
    </p:spTree>
    <p:extLst>
      <p:ext uri="{BB962C8B-B14F-4D97-AF65-F5344CB8AC3E}">
        <p14:creationId xmlns:p14="http://schemas.microsoft.com/office/powerpoint/2010/main" val="717684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KNOW YOUR RIGHTS</a:t>
            </a:r>
            <a:endParaRPr lang="en-GB" sz="4000" dirty="0">
              <a:solidFill>
                <a:srgbClr val="218231"/>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2847372" y="6289627"/>
            <a:ext cx="966720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KNOW YOUR RIGHTS</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254288"/>
            <a:ext cx="10990738" cy="400109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We all like to get a good deal, and making sure you get value for money is important, but what happens if something goes wrong? What if the item you searched hard for and ordered online does not arrive, or you find the bargain top you picked up has a hole in it when you get home?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Well, in nearly all cases you are protected by your consumer rights. These cover a whole range of situations where there could be problems with the goods and services you have bought. Very simply, when you buy any goods or services they should: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3200" b="1" kern="1200" dirty="0">
                <a:solidFill>
                  <a:srgbClr val="00303C"/>
                </a:solidFill>
                <a:effectLst/>
                <a:latin typeface="FUTURA MEDIUM" panose="020B0602020204020303" pitchFamily="34" charset="-79"/>
                <a:ea typeface="+mn-ea"/>
                <a:cs typeface="FUTURA MEDIUM" panose="020B0602020204020303" pitchFamily="34" charset="-79"/>
              </a:rPr>
              <a:t>   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ast a reasonable length of time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t>
            </a:r>
            <a:r>
              <a:rPr lang="en-GB" sz="3200" b="1" kern="1200" dirty="0">
                <a:solidFill>
                  <a:srgbClr val="00303C"/>
                </a:solidFill>
                <a:effectLst/>
                <a:latin typeface="FUTURA MEDIUM" panose="020B0602020204020303" pitchFamily="34" charset="-79"/>
                <a:ea typeface="+mn-ea"/>
                <a:cs typeface="FUTURA MEDIUM" panose="020B0602020204020303" pitchFamily="34" charset="-79"/>
              </a:rPr>
              <a:t>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 satisfactory quality</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t>
            </a:r>
            <a:r>
              <a:rPr lang="en-GB" sz="3200" b="1" kern="1200" dirty="0">
                <a:solidFill>
                  <a:srgbClr val="00303C"/>
                </a:solidFill>
                <a:effectLst/>
                <a:latin typeface="FUTURA MEDIUM" panose="020B0602020204020303" pitchFamily="34" charset="-79"/>
                <a:ea typeface="+mn-ea"/>
                <a:cs typeface="FUTURA MEDIUM" panose="020B0602020204020303" pitchFamily="34" charset="-79"/>
              </a:rPr>
              <a:t>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 described</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t>
            </a:r>
            <a:r>
              <a:rPr lang="en-GB" sz="3200" b="1" kern="1200" dirty="0">
                <a:solidFill>
                  <a:srgbClr val="00303C"/>
                </a:solidFill>
                <a:effectLst/>
                <a:latin typeface="FUTURA MEDIUM" panose="020B0602020204020303" pitchFamily="34" charset="-79"/>
                <a:ea typeface="+mn-ea"/>
                <a:cs typeface="FUTURA MEDIUM" panose="020B0602020204020303" pitchFamily="34" charset="-79"/>
              </a:rPr>
              <a:t>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it for purpose</a:t>
            </a:r>
          </a:p>
        </p:txBody>
      </p:sp>
      <p:sp>
        <p:nvSpPr>
          <p:cNvPr id="2" name="Rectangle 1">
            <a:extLst>
              <a:ext uri="{FF2B5EF4-FFF2-40B4-BE49-F238E27FC236}">
                <a16:creationId xmlns:a16="http://schemas.microsoft.com/office/drawing/2014/main" id="{94A78DA1-9D2E-D742-9287-A80297609567}"/>
              </a:ext>
            </a:extLst>
          </p:cNvPr>
          <p:cNvSpPr/>
          <p:nvPr userDrawn="1"/>
        </p:nvSpPr>
        <p:spPr>
          <a:xfrm>
            <a:off x="8245996" y="4017259"/>
            <a:ext cx="2922507" cy="1138773"/>
          </a:xfrm>
          <a:prstGeom prst="rect">
            <a:avLst/>
          </a:prstGeom>
        </p:spPr>
        <p:txBody>
          <a:bodyPr wrap="square">
            <a:spAutoFit/>
          </a:bodyPr>
          <a:lstStyle/>
          <a:p>
            <a:pPr algn="ctr"/>
            <a:r>
              <a:rPr lang="en-GB" sz="1800" kern="1200" dirty="0">
                <a:solidFill>
                  <a:srgbClr val="00303C"/>
                </a:solidFill>
                <a:effectLst/>
                <a:latin typeface="Futura Medium" panose="020B0602020204020303" pitchFamily="34" charset="-79"/>
                <a:ea typeface="+mn-ea"/>
                <a:cs typeface="Futura Medium" panose="020B0602020204020303" pitchFamily="34" charset="-79"/>
              </a:rPr>
              <a:t>Use your </a:t>
            </a:r>
            <a:r>
              <a:rPr lang="en-GB" sz="3200" b="1" kern="1200" dirty="0">
                <a:solidFill>
                  <a:srgbClr val="00303C"/>
                </a:solidFill>
                <a:effectLst/>
                <a:latin typeface="FUTURA MEDIUM" panose="020B0602020204020303" pitchFamily="34" charset="-79"/>
                <a:ea typeface="+mn-ea"/>
                <a:cs typeface="FUTURA MEDIUM" panose="020B0602020204020303" pitchFamily="34" charset="-79"/>
              </a:rPr>
              <a:t>LOAF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pPr algn="ctr"/>
            <a:r>
              <a:rPr lang="en-GB" sz="1800" kern="1200" dirty="0">
                <a:solidFill>
                  <a:srgbClr val="00303C"/>
                </a:solidFill>
                <a:effectLst/>
                <a:latin typeface="Futura Medium" panose="020B0602020204020303" pitchFamily="34" charset="-79"/>
                <a:ea typeface="+mn-ea"/>
                <a:cs typeface="Futura Medium" panose="020B0602020204020303" pitchFamily="34" charset="-79"/>
              </a:rPr>
              <a:t>when buying goods </a:t>
            </a:r>
          </a:p>
          <a:p>
            <a:pPr algn="ctr"/>
            <a:r>
              <a:rPr lang="en-GB" sz="1800" kern="1200" dirty="0">
                <a:solidFill>
                  <a:srgbClr val="00303C"/>
                </a:solidFill>
                <a:effectLst/>
                <a:latin typeface="Futura Medium" panose="020B0602020204020303" pitchFamily="34" charset="-79"/>
                <a:ea typeface="+mn-ea"/>
                <a:cs typeface="Futura Medium" panose="020B0602020204020303" pitchFamily="34" charset="-79"/>
              </a:rPr>
              <a:t>and services! </a:t>
            </a:r>
          </a:p>
        </p:txBody>
      </p:sp>
      <p:sp>
        <p:nvSpPr>
          <p:cNvPr id="11" name="Rectangle 10">
            <a:extLst>
              <a:ext uri="{FF2B5EF4-FFF2-40B4-BE49-F238E27FC236}">
                <a16:creationId xmlns:a16="http://schemas.microsoft.com/office/drawing/2014/main" id="{C52ABE2C-187F-B44E-8719-3E853FB24CD3}"/>
              </a:ext>
            </a:extLst>
          </p:cNvPr>
          <p:cNvSpPr/>
          <p:nvPr userDrawn="1"/>
        </p:nvSpPr>
        <p:spPr>
          <a:xfrm>
            <a:off x="8153400" y="3805494"/>
            <a:ext cx="3015103" cy="1678330"/>
          </a:xfrm>
          <a:prstGeom prst="rect">
            <a:avLst/>
          </a:prstGeom>
          <a:noFill/>
          <a:ln w="38100">
            <a:solidFill>
              <a:srgbClr val="B9BE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045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2847372" y="6289627"/>
            <a:ext cx="966720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KNOW YOUR RIGHTS</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74029" y="490359"/>
            <a:ext cx="5973070"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the good or service you buy does not fit with one or more of the LOAF definitions then you are protected by the Consumer Rights Act 2015.</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return the item within 30 days, you are entitled to a full refund. You can still return the item after this, but the supplier can then offer a repair or replacement instead (and then a full or partial refund if this does not work).</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BEWARE!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If you buy a product from a shop (not online) and make a mistake – for example, you don’t like it when you get home, or it doesn’t fit with your colour scheme – this is your fault and there is no obligation for the retailer to provide a refund or exchange the product. </a:t>
            </a:r>
          </a:p>
        </p:txBody>
      </p:sp>
      <p:sp>
        <p:nvSpPr>
          <p:cNvPr id="12" name="Rounded Rectangle 11">
            <a:extLst>
              <a:ext uri="{FF2B5EF4-FFF2-40B4-BE49-F238E27FC236}">
                <a16:creationId xmlns:a16="http://schemas.microsoft.com/office/drawing/2014/main" id="{B8C1C6D0-710A-CC4A-8F1C-6408455CCEE4}"/>
              </a:ext>
            </a:extLst>
          </p:cNvPr>
          <p:cNvSpPr/>
          <p:nvPr userDrawn="1"/>
        </p:nvSpPr>
        <p:spPr>
          <a:xfrm>
            <a:off x="6805914" y="624824"/>
            <a:ext cx="4838218" cy="481450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94991D-DC65-3C4E-A50D-5F396CF2755F}"/>
              </a:ext>
            </a:extLst>
          </p:cNvPr>
          <p:cNvSpPr/>
          <p:nvPr userDrawn="1"/>
        </p:nvSpPr>
        <p:spPr>
          <a:xfrm>
            <a:off x="7771662" y="100678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5" name="Rectangle 14">
            <a:extLst>
              <a:ext uri="{FF2B5EF4-FFF2-40B4-BE49-F238E27FC236}">
                <a16:creationId xmlns:a16="http://schemas.microsoft.com/office/drawing/2014/main" id="{87E4A94E-AA37-9A43-A34B-BA6822EAE5F9}"/>
              </a:ext>
            </a:extLst>
          </p:cNvPr>
          <p:cNvSpPr/>
          <p:nvPr userDrawn="1"/>
        </p:nvSpPr>
        <p:spPr>
          <a:xfrm>
            <a:off x="7152844" y="1702667"/>
            <a:ext cx="4030717"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Many retailers will give longer returns periods, and more enhanced terms than the law states. What is in the Consumer Rights Act 2015 is the bare minimum.</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6" name="Straight Connector 15">
            <a:extLst>
              <a:ext uri="{FF2B5EF4-FFF2-40B4-BE49-F238E27FC236}">
                <a16:creationId xmlns:a16="http://schemas.microsoft.com/office/drawing/2014/main" id="{E6A726A8-989B-A841-847B-75E3BCD9C1D3}"/>
              </a:ext>
            </a:extLst>
          </p:cNvPr>
          <p:cNvCxnSpPr/>
          <p:nvPr userDrawn="1"/>
        </p:nvCxnSpPr>
        <p:spPr>
          <a:xfrm>
            <a:off x="7253952" y="1625120"/>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436CEF21-4E22-5744-9E02-6DACDE8DD62C}"/>
              </a:ext>
            </a:extLst>
          </p:cNvPr>
          <p:cNvPicPr/>
          <p:nvPr userDrawn="1"/>
        </p:nvPicPr>
        <p:blipFill>
          <a:blip r:embed="rId2"/>
          <a:stretch>
            <a:fillRect/>
          </a:stretch>
        </p:blipFill>
        <p:spPr>
          <a:xfrm>
            <a:off x="7187530" y="920342"/>
            <a:ext cx="789700" cy="608727"/>
          </a:xfrm>
          <a:prstGeom prst="rect">
            <a:avLst/>
          </a:prstGeom>
        </p:spPr>
      </p:pic>
    </p:spTree>
    <p:extLst>
      <p:ext uri="{BB962C8B-B14F-4D97-AF65-F5344CB8AC3E}">
        <p14:creationId xmlns:p14="http://schemas.microsoft.com/office/powerpoint/2010/main" val="26426931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2870522" y="6289627"/>
            <a:ext cx="96440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KNOW YOUR RIGHTS</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6254315"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BUYING ON THE INTERNET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404149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201880"/>
            <a:ext cx="4648565"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buy something on the internet you are still covered by the Consumer Rights Act. LOAF still applies, but there is additional protection through the Consumer Contracts Regulation 2013.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have a right to cancel (even if you just change your mind):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For goods, this is up to 14 days after you receive the goods (you then have 14 more days to return them).</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For services, it is 14 days after the day you placed the order.</a:t>
            </a:r>
          </a:p>
        </p:txBody>
      </p:sp>
      <p:pic>
        <p:nvPicPr>
          <p:cNvPr id="13" name="Picture 12">
            <a:extLst>
              <a:ext uri="{FF2B5EF4-FFF2-40B4-BE49-F238E27FC236}">
                <a16:creationId xmlns:a16="http://schemas.microsoft.com/office/drawing/2014/main" id="{6A26AF54-D35F-964B-83A0-B06AAF15AE98}"/>
              </a:ext>
            </a:extLst>
          </p:cNvPr>
          <p:cNvPicPr>
            <a:picLocks noChangeAspect="1"/>
          </p:cNvPicPr>
          <p:nvPr userDrawn="1"/>
        </p:nvPicPr>
        <p:blipFill>
          <a:blip r:embed="rId3"/>
          <a:stretch>
            <a:fillRect/>
          </a:stretch>
        </p:blipFill>
        <p:spPr>
          <a:xfrm>
            <a:off x="5410536" y="940351"/>
            <a:ext cx="6325594" cy="4691039"/>
          </a:xfrm>
          <a:prstGeom prst="rect">
            <a:avLst/>
          </a:prstGeom>
        </p:spPr>
      </p:pic>
      <p:sp>
        <p:nvSpPr>
          <p:cNvPr id="18" name="TextBox 17">
            <a:extLst>
              <a:ext uri="{FF2B5EF4-FFF2-40B4-BE49-F238E27FC236}">
                <a16:creationId xmlns:a16="http://schemas.microsoft.com/office/drawing/2014/main" id="{170C206B-286E-8F43-AB35-701DB9DAEED8}"/>
              </a:ext>
            </a:extLst>
          </p:cNvPr>
          <p:cNvSpPr txBox="1"/>
          <p:nvPr userDrawn="1"/>
        </p:nvSpPr>
        <p:spPr>
          <a:xfrm>
            <a:off x="6469009" y="1734552"/>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QUESTIONS</a:t>
            </a:r>
          </a:p>
        </p:txBody>
      </p:sp>
      <p:sp>
        <p:nvSpPr>
          <p:cNvPr id="19" name="Rectangle 18">
            <a:extLst>
              <a:ext uri="{FF2B5EF4-FFF2-40B4-BE49-F238E27FC236}">
                <a16:creationId xmlns:a16="http://schemas.microsoft.com/office/drawing/2014/main" id="{ACA47035-9CB1-6246-9088-5F5C9C714495}"/>
              </a:ext>
            </a:extLst>
          </p:cNvPr>
          <p:cNvSpPr/>
          <p:nvPr userDrawn="1"/>
        </p:nvSpPr>
        <p:spPr>
          <a:xfrm>
            <a:off x="6239747" y="2571747"/>
            <a:ext cx="4976122" cy="1754326"/>
          </a:xfrm>
          <a:prstGeom prst="rect">
            <a:avLst/>
          </a:prstGeom>
        </p:spPr>
        <p:txBody>
          <a:bodyPr wrap="square">
            <a:spAutoFit/>
          </a:bodyPr>
          <a:lstStyle/>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1.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What are the four things it is your right to  </a:t>
            </a:r>
          </a:p>
          <a:p>
            <a:pPr marL="0" indent="0">
              <a:buNone/>
            </a:pPr>
            <a:r>
              <a:rPr lang="en-GB" sz="1800" kern="1200" dirty="0">
                <a:solidFill>
                  <a:srgbClr val="218231"/>
                </a:solidFill>
                <a:effectLst/>
                <a:latin typeface="Futura Medium" panose="020B0602020204020303" pitchFamily="34" charset="-79"/>
                <a:ea typeface="+mn-ea"/>
                <a:cs typeface="Futura Medium" panose="020B0602020204020303" pitchFamily="34" charset="-79"/>
              </a:rPr>
              <a:t>     expect from a good or a service?</a:t>
            </a:r>
          </a:p>
          <a:p>
            <a:pPr marL="0" indent="0">
              <a:buNone/>
            </a:pPr>
            <a:endParaRPr lang="en-GB" sz="1800" kern="1200" dirty="0">
              <a:solidFill>
                <a:srgbClr val="218231"/>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218231"/>
                </a:solidFill>
                <a:effectLst/>
                <a:latin typeface="FUTURA MEDIUM" panose="020B0602020204020303" pitchFamily="34" charset="-79"/>
                <a:ea typeface="+mn-ea"/>
                <a:cs typeface="FUTURA MEDIUM" panose="020B0602020204020303" pitchFamily="34" charset="-79"/>
              </a:rPr>
              <a:t>2. </a:t>
            </a:r>
            <a:r>
              <a:rPr lang="en-GB" sz="1800" kern="1200" dirty="0">
                <a:solidFill>
                  <a:srgbClr val="218231"/>
                </a:solidFill>
                <a:effectLst/>
                <a:latin typeface="Futura Medium" panose="020B0602020204020303" pitchFamily="34" charset="-79"/>
                <a:ea typeface="+mn-ea"/>
                <a:cs typeface="Futura Medium" panose="020B0602020204020303" pitchFamily="34" charset="-79"/>
              </a:rPr>
              <a:t>What is the difference in law between  </a:t>
            </a:r>
          </a:p>
          <a:p>
            <a:r>
              <a:rPr lang="en-GB" sz="1800" kern="1200" dirty="0">
                <a:solidFill>
                  <a:srgbClr val="218231"/>
                </a:solidFill>
                <a:effectLst/>
                <a:latin typeface="Futura Medium" panose="020B0602020204020303" pitchFamily="34" charset="-79"/>
                <a:ea typeface="+mn-ea"/>
                <a:cs typeface="Futura Medium" panose="020B0602020204020303" pitchFamily="34" charset="-79"/>
              </a:rPr>
              <a:t>     returning a faulty good within 30 days  </a:t>
            </a:r>
          </a:p>
          <a:p>
            <a:r>
              <a:rPr lang="en-GB" sz="1800" kern="1200" dirty="0">
                <a:solidFill>
                  <a:srgbClr val="218231"/>
                </a:solidFill>
                <a:effectLst/>
                <a:latin typeface="Futura Medium" panose="020B0602020204020303" pitchFamily="34" charset="-79"/>
                <a:ea typeface="+mn-ea"/>
                <a:cs typeface="Futura Medium" panose="020B0602020204020303" pitchFamily="34" charset="-79"/>
              </a:rPr>
              <a:t>     and after 30 days?</a:t>
            </a:r>
          </a:p>
        </p:txBody>
      </p:sp>
      <p:cxnSp>
        <p:nvCxnSpPr>
          <p:cNvPr id="20" name="Straight Connector 19">
            <a:extLst>
              <a:ext uri="{FF2B5EF4-FFF2-40B4-BE49-F238E27FC236}">
                <a16:creationId xmlns:a16="http://schemas.microsoft.com/office/drawing/2014/main" id="{910DBE8F-F32E-B847-A412-0C3DEC606810}"/>
              </a:ext>
            </a:extLst>
          </p:cNvPr>
          <p:cNvCxnSpPr>
            <a:cxnSpLocks/>
          </p:cNvCxnSpPr>
          <p:nvPr userDrawn="1"/>
        </p:nvCxnSpPr>
        <p:spPr>
          <a:xfrm>
            <a:off x="6609910" y="2246197"/>
            <a:ext cx="211481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683381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2067339" y="6289627"/>
            <a:ext cx="104472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E6E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218231"/>
                </a:solidFill>
                <a:latin typeface="Futura Medium" panose="020B0602020204020303" pitchFamily="34" charset="-79"/>
                <a:cs typeface="Futura Medium" panose="020B0602020204020303" pitchFamily="34" charset="-79"/>
              </a:rPr>
              <a:t>WHAT HAVE </a:t>
            </a:r>
            <a:r>
              <a:rPr lang="en-US" sz="4000" b="1" i="0" dirty="0">
                <a:solidFill>
                  <a:srgbClr val="B9BE0B"/>
                </a:solidFill>
                <a:latin typeface="Futura" panose="020B0602020204020303" pitchFamily="34" charset="-79"/>
                <a:cs typeface="Futura" panose="020B0602020204020303" pitchFamily="34" charset="-79"/>
              </a:rPr>
              <a:t>YOU LEARNT?</a:t>
            </a: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1210137" y="977443"/>
            <a:ext cx="673122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AB14479-0F7A-554A-A347-B9227521D745}"/>
              </a:ext>
            </a:extLst>
          </p:cNvPr>
          <p:cNvPicPr/>
          <p:nvPr userDrawn="1"/>
        </p:nvPicPr>
        <p:blipFill>
          <a:blip r:embed="rId2"/>
          <a:stretch>
            <a:fillRect/>
          </a:stretch>
        </p:blipFill>
        <p:spPr>
          <a:xfrm>
            <a:off x="469426" y="373567"/>
            <a:ext cx="646384" cy="646384"/>
          </a:xfrm>
          <a:prstGeom prst="rect">
            <a:avLst/>
          </a:prstGeom>
        </p:spPr>
      </p:pic>
      <p:sp>
        <p:nvSpPr>
          <p:cNvPr id="10" name="Rectangle 9">
            <a:extLst>
              <a:ext uri="{FF2B5EF4-FFF2-40B4-BE49-F238E27FC236}">
                <a16:creationId xmlns:a16="http://schemas.microsoft.com/office/drawing/2014/main" id="{6CEC9781-61C0-9E48-A4B7-F56A9870CF29}"/>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27" name="Picture 26">
            <a:extLst>
              <a:ext uri="{FF2B5EF4-FFF2-40B4-BE49-F238E27FC236}">
                <a16:creationId xmlns:a16="http://schemas.microsoft.com/office/drawing/2014/main" id="{666BD934-631B-B246-A97B-D5945D19365D}"/>
              </a:ext>
            </a:extLst>
          </p:cNvPr>
          <p:cNvPicPr/>
          <p:nvPr userDrawn="1"/>
        </p:nvPicPr>
        <p:blipFill>
          <a:blip r:embed="rId3"/>
          <a:stretch>
            <a:fillRect/>
          </a:stretch>
        </p:blipFill>
        <p:spPr>
          <a:xfrm>
            <a:off x="469426" y="2077492"/>
            <a:ext cx="761629" cy="602956"/>
          </a:xfrm>
          <a:prstGeom prst="rect">
            <a:avLst/>
          </a:prstGeom>
        </p:spPr>
      </p:pic>
      <p:sp>
        <p:nvSpPr>
          <p:cNvPr id="28" name="TextBox 27">
            <a:extLst>
              <a:ext uri="{FF2B5EF4-FFF2-40B4-BE49-F238E27FC236}">
                <a16:creationId xmlns:a16="http://schemas.microsoft.com/office/drawing/2014/main" id="{EF908655-7B78-F14E-84D7-9C7B27187786}"/>
              </a:ext>
            </a:extLst>
          </p:cNvPr>
          <p:cNvSpPr txBox="1"/>
          <p:nvPr userDrawn="1"/>
        </p:nvSpPr>
        <p:spPr>
          <a:xfrm>
            <a:off x="1058705" y="2148138"/>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29" name="Straight Connector 28">
            <a:extLst>
              <a:ext uri="{FF2B5EF4-FFF2-40B4-BE49-F238E27FC236}">
                <a16:creationId xmlns:a16="http://schemas.microsoft.com/office/drawing/2014/main" id="{E29B3386-D60F-734C-8CC6-7E45DF641600}"/>
              </a:ext>
            </a:extLst>
          </p:cNvPr>
          <p:cNvCxnSpPr>
            <a:cxnSpLocks/>
          </p:cNvCxnSpPr>
          <p:nvPr userDrawn="1"/>
        </p:nvCxnSpPr>
        <p:spPr>
          <a:xfrm>
            <a:off x="1153031" y="2570258"/>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BFD669-72D5-BB4C-B4A5-B19DBBE56C0C}"/>
              </a:ext>
            </a:extLst>
          </p:cNvPr>
          <p:cNvSpPr/>
          <p:nvPr userDrawn="1"/>
        </p:nvSpPr>
        <p:spPr>
          <a:xfrm>
            <a:off x="469426" y="2758461"/>
            <a:ext cx="4818191"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Create a social media “top tips” list, noting the key points you think are important about making good money decisions.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You could include information about:</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Best ways to pay</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Benefits of budgeting</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How to get good value</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for money</a:t>
            </a:r>
          </a:p>
        </p:txBody>
      </p:sp>
      <p:pic>
        <p:nvPicPr>
          <p:cNvPr id="1028" name="Picture 4" descr="Tackling A To-Do List - Business Quick Magazine">
            <a:extLst>
              <a:ext uri="{FF2B5EF4-FFF2-40B4-BE49-F238E27FC236}">
                <a16:creationId xmlns:a16="http://schemas.microsoft.com/office/drawing/2014/main" id="{B6461E50-3D72-6345-8648-FEA93315604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78920" y="2115721"/>
            <a:ext cx="5494683" cy="366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8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INFLUENCES ON SPENDING</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418438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10990738" cy="64633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It’s not always just our own needs and wants that determine how we spend our money. We can be influenced in a whole range of ways:</a:t>
            </a:r>
          </a:p>
        </p:txBody>
      </p:sp>
      <p:sp>
        <p:nvSpPr>
          <p:cNvPr id="15" name="Rectangle 14">
            <a:extLst>
              <a:ext uri="{FF2B5EF4-FFF2-40B4-BE49-F238E27FC236}">
                <a16:creationId xmlns:a16="http://schemas.microsoft.com/office/drawing/2014/main" id="{0842B0B8-56A9-EB43-AE27-11C28B86A57B}"/>
              </a:ext>
            </a:extLst>
          </p:cNvPr>
          <p:cNvSpPr/>
          <p:nvPr userDrawn="1"/>
        </p:nvSpPr>
        <p:spPr>
          <a:xfrm>
            <a:off x="479020" y="2250448"/>
            <a:ext cx="3229382" cy="3170099"/>
          </a:xfrm>
          <a:prstGeom prst="rect">
            <a:avLst/>
          </a:prstGeom>
        </p:spPr>
        <p:txBody>
          <a:bodyPr wrap="square">
            <a:spAutoFit/>
          </a:bodyPr>
          <a:lstStyle/>
          <a:p>
            <a:pPr marL="342900" indent="-342900">
              <a:buFont typeface="Arial" panose="020B0604020202020204" pitchFamily="34" charset="0"/>
              <a:buChar char="•"/>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Family</a:t>
            </a:r>
            <a:r>
              <a:rPr lang="en-GB" sz="20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 often learn our money habits from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our parents, older siblings and other family members. What they buy tends to influence what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we buy, and how they use their money tends to affect the way we use it as well.</a:t>
            </a:r>
          </a:p>
          <a:p>
            <a:pPr marL="342900" indent="-34290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4A6EEE2B-0649-8C43-8AF8-2D21ACEE31AB}"/>
              </a:ext>
            </a:extLst>
          </p:cNvPr>
          <p:cNvSpPr/>
          <p:nvPr userDrawn="1"/>
        </p:nvSpPr>
        <p:spPr>
          <a:xfrm>
            <a:off x="8350478" y="2248343"/>
            <a:ext cx="3229382" cy="1508105"/>
          </a:xfrm>
          <a:prstGeom prst="rect">
            <a:avLst/>
          </a:prstGeom>
        </p:spPr>
        <p:txBody>
          <a:bodyPr wrap="square">
            <a:spAutoFit/>
          </a:bodyPr>
          <a:lstStyle/>
          <a:p>
            <a:pPr marL="342900" indent="-342900">
              <a:buFont typeface="Arial" panose="020B0604020202020204" pitchFamily="34" charset="0"/>
              <a:buChar char="•"/>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Culture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Our cultural and religious background means we may develop a particular view of money and how it is spent.</a:t>
            </a:r>
          </a:p>
        </p:txBody>
      </p:sp>
      <p:sp>
        <p:nvSpPr>
          <p:cNvPr id="10" name="Rectangle 9">
            <a:extLst>
              <a:ext uri="{FF2B5EF4-FFF2-40B4-BE49-F238E27FC236}">
                <a16:creationId xmlns:a16="http://schemas.microsoft.com/office/drawing/2014/main" id="{0DCF39D8-0AA2-A342-BAB0-7B1B7E2F2FE6}"/>
              </a:ext>
            </a:extLst>
          </p:cNvPr>
          <p:cNvSpPr/>
          <p:nvPr userDrawn="1"/>
        </p:nvSpPr>
        <p:spPr>
          <a:xfrm>
            <a:off x="3942080" y="2250448"/>
            <a:ext cx="4211320" cy="3447098"/>
          </a:xfrm>
          <a:prstGeom prst="rect">
            <a:avLst/>
          </a:prstGeom>
        </p:spPr>
        <p:txBody>
          <a:bodyPr wrap="square">
            <a:spAutoFit/>
          </a:bodyPr>
          <a:lstStyle/>
          <a:p>
            <a:pPr marL="342900" indent="-342900">
              <a:buFont typeface="Arial" panose="020B0604020202020204" pitchFamily="34" charset="0"/>
              <a:buChar char="•"/>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Peers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Most of us want to be accepted by our friends and so we buy what they buy to be a part of the group. Social media has had a huge role to play in this in recent years. For example, following celebrities on social media platforms can influence how we spend our money. We may like the products and services that they endorse and want the same, despite the cost.</a:t>
            </a:r>
          </a:p>
        </p:txBody>
      </p:sp>
    </p:spTree>
    <p:extLst>
      <p:ext uri="{BB962C8B-B14F-4D97-AF65-F5344CB8AC3E}">
        <p14:creationId xmlns:p14="http://schemas.microsoft.com/office/powerpoint/2010/main" val="2290319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2097157" y="6289627"/>
            <a:ext cx="1041741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E6E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218231"/>
                </a:solidFill>
                <a:latin typeface="Futura Medium" panose="020B0602020204020303" pitchFamily="34" charset="-79"/>
                <a:cs typeface="Futura Medium" panose="020B0602020204020303" pitchFamily="34" charset="-79"/>
              </a:rPr>
              <a:t>WHAT HAVE </a:t>
            </a:r>
            <a:r>
              <a:rPr lang="en-US" sz="4000" b="1" i="0" dirty="0">
                <a:solidFill>
                  <a:srgbClr val="B9BE0B"/>
                </a:solidFill>
                <a:latin typeface="Futura" panose="020B0602020204020303" pitchFamily="34" charset="-79"/>
                <a:cs typeface="Futura" panose="020B0602020204020303" pitchFamily="34" charset="-79"/>
              </a:rPr>
              <a:t>YOU LEARNT?</a:t>
            </a: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1210137" y="977443"/>
            <a:ext cx="673122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AB14479-0F7A-554A-A347-B9227521D745}"/>
              </a:ext>
            </a:extLst>
          </p:cNvPr>
          <p:cNvPicPr/>
          <p:nvPr userDrawn="1"/>
        </p:nvPicPr>
        <p:blipFill>
          <a:blip r:embed="rId2"/>
          <a:stretch>
            <a:fillRect/>
          </a:stretch>
        </p:blipFill>
        <p:spPr>
          <a:xfrm>
            <a:off x="469426" y="373567"/>
            <a:ext cx="646384" cy="646384"/>
          </a:xfrm>
          <a:prstGeom prst="rect">
            <a:avLst/>
          </a:prstGeom>
        </p:spPr>
      </p:pic>
      <p:sp>
        <p:nvSpPr>
          <p:cNvPr id="10" name="Rectangle 9">
            <a:extLst>
              <a:ext uri="{FF2B5EF4-FFF2-40B4-BE49-F238E27FC236}">
                <a16:creationId xmlns:a16="http://schemas.microsoft.com/office/drawing/2014/main" id="{6CEC9781-61C0-9E48-A4B7-F56A9870CF29}"/>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1058705" y="187978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29" name="Straight Connector 28">
            <a:extLst>
              <a:ext uri="{FF2B5EF4-FFF2-40B4-BE49-F238E27FC236}">
                <a16:creationId xmlns:a16="http://schemas.microsoft.com/office/drawing/2014/main" id="{E29B3386-D60F-734C-8CC6-7E45DF641600}"/>
              </a:ext>
            </a:extLst>
          </p:cNvPr>
          <p:cNvCxnSpPr>
            <a:cxnSpLocks/>
          </p:cNvCxnSpPr>
          <p:nvPr userDrawn="1"/>
        </p:nvCxnSpPr>
        <p:spPr>
          <a:xfrm>
            <a:off x="1153031" y="2301902"/>
            <a:ext cx="1848586"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BFD669-72D5-BB4C-B4A5-B19DBBE56C0C}"/>
              </a:ext>
            </a:extLst>
          </p:cNvPr>
          <p:cNvSpPr/>
          <p:nvPr userDrawn="1"/>
        </p:nvSpPr>
        <p:spPr>
          <a:xfrm>
            <a:off x="469426" y="2490105"/>
            <a:ext cx="7818598"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Samira is 18 and wants to buy a brand-new laptop for college. She has seen the one she wants and it has been reviewed online by one of her favourite vloggers. It costs £550. However, her parents have suggested that she look at alternative models as they might offer everything she wants but at a cheaper price.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Identify two influences on Samira’s spending.</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Recommend how Samira could get the best value for money by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shopping around.</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If the laptop breaks down, what are Samira’s consumer rights?</a:t>
            </a: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Considering all of the different ways to pay, decide how Samira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should pay for her laptop. Explain your answer. </a:t>
            </a:r>
          </a:p>
        </p:txBody>
      </p:sp>
      <p:pic>
        <p:nvPicPr>
          <p:cNvPr id="12" name="Picture 11">
            <a:extLst>
              <a:ext uri="{FF2B5EF4-FFF2-40B4-BE49-F238E27FC236}">
                <a16:creationId xmlns:a16="http://schemas.microsoft.com/office/drawing/2014/main" id="{3D42BC14-0C10-5043-82EF-8A31C9952E9E}"/>
              </a:ext>
            </a:extLst>
          </p:cNvPr>
          <p:cNvPicPr>
            <a:picLocks noChangeAspect="1"/>
          </p:cNvPicPr>
          <p:nvPr userDrawn="1"/>
        </p:nvPicPr>
        <p:blipFill rotWithShape="1">
          <a:blip r:embed="rId3"/>
          <a:srcRect l="26513" r="20397"/>
          <a:stretch/>
        </p:blipFill>
        <p:spPr>
          <a:xfrm>
            <a:off x="8590722" y="1943490"/>
            <a:ext cx="3061253" cy="3849524"/>
          </a:xfrm>
          <a:prstGeom prst="rect">
            <a:avLst/>
          </a:prstGeom>
        </p:spPr>
      </p:pic>
      <p:pic>
        <p:nvPicPr>
          <p:cNvPr id="18" name="Picture 17">
            <a:extLst>
              <a:ext uri="{FF2B5EF4-FFF2-40B4-BE49-F238E27FC236}">
                <a16:creationId xmlns:a16="http://schemas.microsoft.com/office/drawing/2014/main" id="{046B70CA-0BF9-EC42-A204-22FA33F7EEB5}"/>
              </a:ext>
            </a:extLst>
          </p:cNvPr>
          <p:cNvPicPr/>
          <p:nvPr userDrawn="1"/>
        </p:nvPicPr>
        <p:blipFill>
          <a:blip r:embed="rId4"/>
          <a:stretch>
            <a:fillRect/>
          </a:stretch>
        </p:blipFill>
        <p:spPr>
          <a:xfrm>
            <a:off x="497390" y="1808953"/>
            <a:ext cx="742564" cy="590936"/>
          </a:xfrm>
          <a:prstGeom prst="rect">
            <a:avLst/>
          </a:prstGeom>
        </p:spPr>
      </p:pic>
    </p:spTree>
    <p:extLst>
      <p:ext uri="{BB962C8B-B14F-4D97-AF65-F5344CB8AC3E}">
        <p14:creationId xmlns:p14="http://schemas.microsoft.com/office/powerpoint/2010/main" val="2965921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1689653" y="6289627"/>
            <a:ext cx="1082492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6CEC9781-61C0-9E48-A4B7-F56A9870CF29}"/>
              </a:ext>
            </a:extLst>
          </p:cNvPr>
          <p:cNvSpPr/>
          <p:nvPr userDrawn="1"/>
        </p:nvSpPr>
        <p:spPr>
          <a:xfrm>
            <a:off x="449548" y="2033083"/>
            <a:ext cx="10904252"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Consider this monthly budget for a 20-year-old single male. Ross is currently spending more than he earns in income. Work out how much he needs to reduce his spending by to ‘break even’ and have his income match his expenditure.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Ross is not able to increase his income, so must reduce his spending. Re-write his budget showing where you would reduce his expenditure. For each reduction in expenditure you should also give an explanation for why you made the change. Can you think of any items Ross may have missed from his budget? Do you think he should budget for saving?</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OVERSPEND ON BUDGET</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Tree>
    <p:extLst>
      <p:ext uri="{BB962C8B-B14F-4D97-AF65-F5344CB8AC3E}">
        <p14:creationId xmlns:p14="http://schemas.microsoft.com/office/powerpoint/2010/main" val="1388175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1689653" y="6289627"/>
            <a:ext cx="1082492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64CEC2A-71FF-A84B-B871-72F3F3388A96}"/>
              </a:ext>
            </a:extLst>
          </p:cNvPr>
          <p:cNvPicPr>
            <a:picLocks noChangeAspect="1"/>
          </p:cNvPicPr>
          <p:nvPr userDrawn="1"/>
        </p:nvPicPr>
        <p:blipFill>
          <a:blip r:embed="rId2"/>
          <a:stretch>
            <a:fillRect/>
          </a:stretch>
        </p:blipFill>
        <p:spPr>
          <a:xfrm>
            <a:off x="2521998" y="140039"/>
            <a:ext cx="6959932" cy="5939746"/>
          </a:xfrm>
          <a:prstGeom prst="rect">
            <a:avLst/>
          </a:prstGeom>
        </p:spPr>
      </p:pic>
    </p:spTree>
    <p:extLst>
      <p:ext uri="{BB962C8B-B14F-4D97-AF65-F5344CB8AC3E}">
        <p14:creationId xmlns:p14="http://schemas.microsoft.com/office/powerpoint/2010/main" val="4244463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1689653" y="6289627"/>
            <a:ext cx="1082492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83456B0-96E8-CA44-967C-9AED5F9810A8}"/>
              </a:ext>
            </a:extLst>
          </p:cNvPr>
          <p:cNvSpPr/>
          <p:nvPr userDrawn="1"/>
        </p:nvSpPr>
        <p:spPr>
          <a:xfrm>
            <a:off x="387019" y="229564"/>
            <a:ext cx="11417961" cy="1292662"/>
          </a:xfrm>
          <a:prstGeom prst="rect">
            <a:avLst/>
          </a:prstGeom>
        </p:spPr>
        <p:txBody>
          <a:bodyPr wrap="square">
            <a:spAutoFit/>
          </a:bodyPr>
          <a:lstStyle/>
          <a:p>
            <a:r>
              <a:rPr lang="en-GB" sz="2400" dirty="0">
                <a:solidFill>
                  <a:srgbClr val="002F3B"/>
                </a:solidFill>
                <a:effectLst/>
                <a:latin typeface="Futura Medium" panose="020B0602020204020303" pitchFamily="34" charset="-79"/>
                <a:cs typeface="Futura Medium" panose="020B0602020204020303" pitchFamily="34" charset="-79"/>
              </a:rPr>
              <a:t>VALUE FOR MONEY</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2016, a survey conducted by the Money Advice Service (now the Money and Pensions Service)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tested 2,000 customers on their shopping “savviness”. Surprisingly, only 2% managed to get all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questions right. Now see how you do.</a:t>
            </a:r>
          </a:p>
        </p:txBody>
      </p:sp>
      <p:sp>
        <p:nvSpPr>
          <p:cNvPr id="7" name="Rectangle 6">
            <a:extLst>
              <a:ext uri="{FF2B5EF4-FFF2-40B4-BE49-F238E27FC236}">
                <a16:creationId xmlns:a16="http://schemas.microsoft.com/office/drawing/2014/main" id="{354468D1-5079-0649-9BAE-CA92D3BF1333}"/>
              </a:ext>
            </a:extLst>
          </p:cNvPr>
          <p:cNvSpPr/>
          <p:nvPr userDrawn="1"/>
        </p:nvSpPr>
        <p:spPr>
          <a:xfrm>
            <a:off x="400271" y="1658521"/>
            <a:ext cx="5636094" cy="4247317"/>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1. Of the following options for milk, which represents the best deal?</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Six pints of milk for £1.80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Four pints of milk for £1.40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Two 6-pint cartons of milk on offer for £3.50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Two 4-pint cartons of milk on offer for £2</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Of the following options for buying 500g </a:t>
            </a:r>
            <a:br>
              <a:rPr lang="en-GB" sz="1800" b="1" i="0" kern="1200" dirty="0">
                <a:solidFill>
                  <a:srgbClr val="00303C"/>
                </a:solidFill>
                <a:effectLst/>
                <a:latin typeface="Futura" panose="020B0602020204020303" pitchFamily="34" charset="-79"/>
                <a:ea typeface="+mn-ea"/>
                <a:cs typeface="Futura" panose="020B0602020204020303" pitchFamily="34" charset="-79"/>
              </a:rPr>
            </a:br>
            <a:r>
              <a:rPr lang="en-GB" sz="1800" b="1" i="0" kern="1200" dirty="0">
                <a:solidFill>
                  <a:srgbClr val="00303C"/>
                </a:solidFill>
                <a:effectLst/>
                <a:latin typeface="Futura" panose="020B0602020204020303" pitchFamily="34" charset="-79"/>
                <a:ea typeface="+mn-ea"/>
                <a:cs typeface="Futura" panose="020B0602020204020303" pitchFamily="34" charset="-79"/>
              </a:rPr>
              <a:t>of lemons, which represents the best deal?</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One 500g pack of lemons costing £1.20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500g of loose lemons at £2.50 per kilo</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Buy two get the third free deal on 200g</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packs of lemons costing 70p each</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Buy one get one half price deal on 250g</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packs of lemons costing 70p each</a:t>
            </a:r>
          </a:p>
        </p:txBody>
      </p:sp>
      <p:sp>
        <p:nvSpPr>
          <p:cNvPr id="9" name="Rectangle 8">
            <a:extLst>
              <a:ext uri="{FF2B5EF4-FFF2-40B4-BE49-F238E27FC236}">
                <a16:creationId xmlns:a16="http://schemas.microsoft.com/office/drawing/2014/main" id="{2E392228-259A-0045-AFA9-4CAE6A90EF40}"/>
              </a:ext>
            </a:extLst>
          </p:cNvPr>
          <p:cNvSpPr/>
          <p:nvPr userDrawn="1"/>
        </p:nvSpPr>
        <p:spPr>
          <a:xfrm>
            <a:off x="5708980" y="1609056"/>
            <a:ext cx="6096000" cy="4524315"/>
          </a:xfrm>
          <a:prstGeom prst="rect">
            <a:avLst/>
          </a:prstGeom>
        </p:spPr>
        <p:txBody>
          <a:bodyPr>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3. Of the following options for buying tomato ketchup, which represents the best deal?</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One 460g bottle on offer at £1.50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One 910g bottle costing £2.49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Buy one get one half price deal on</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700g bottles costing £2.29 each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One 1.35kg bottle costing £3.50</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4. Of the following options for buying eggs, which represents the best deal?</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Six medium eggs for £1.10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10 medium eggs on offer for £1.50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15 medium eggs for £2.10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Two packs of six medium eggs on offer for £2</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Buy one get one free offer on packs of</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10 medium eggs priced at £2.20</a:t>
            </a:r>
          </a:p>
        </p:txBody>
      </p:sp>
    </p:spTree>
    <p:extLst>
      <p:ext uri="{BB962C8B-B14F-4D97-AF65-F5344CB8AC3E}">
        <p14:creationId xmlns:p14="http://schemas.microsoft.com/office/powerpoint/2010/main" val="2393467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1689653" y="6289627"/>
            <a:ext cx="1082492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8211"/>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83456B0-96E8-CA44-967C-9AED5F9810A8}"/>
              </a:ext>
            </a:extLst>
          </p:cNvPr>
          <p:cNvSpPr/>
          <p:nvPr userDrawn="1"/>
        </p:nvSpPr>
        <p:spPr>
          <a:xfrm>
            <a:off x="387019" y="438286"/>
            <a:ext cx="11417961" cy="1292662"/>
          </a:xfrm>
          <a:prstGeom prst="rect">
            <a:avLst/>
          </a:prstGeom>
        </p:spPr>
        <p:txBody>
          <a:bodyPr wrap="square">
            <a:spAutoFit/>
          </a:bodyPr>
          <a:lstStyle/>
          <a:p>
            <a:r>
              <a:rPr lang="en-GB" sz="2400" dirty="0">
                <a:solidFill>
                  <a:srgbClr val="002F3B"/>
                </a:solidFill>
                <a:effectLst/>
                <a:latin typeface="Futura Medium" panose="020B0602020204020303" pitchFamily="34" charset="-79"/>
                <a:cs typeface="Futura Medium" panose="020B0602020204020303" pitchFamily="34" charset="-79"/>
              </a:rPr>
              <a:t>CONSUMER RIGHTS</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Read the following statements about your rights as a consumer and decide whether they are true (T) or false (F). If the statement is true add further explanatory notes; if it is false, rewrite the statement accurately. Use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www.moneysavingexpert.com</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/shopping/consumer-rights-refunds-exchange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for your research.</a:t>
            </a:r>
          </a:p>
        </p:txBody>
      </p:sp>
      <p:pic>
        <p:nvPicPr>
          <p:cNvPr id="7" name="Picture 6">
            <a:extLst>
              <a:ext uri="{FF2B5EF4-FFF2-40B4-BE49-F238E27FC236}">
                <a16:creationId xmlns:a16="http://schemas.microsoft.com/office/drawing/2014/main" id="{A358BC3F-18C9-F641-B01D-050190D73F2D}"/>
              </a:ext>
            </a:extLst>
          </p:cNvPr>
          <p:cNvPicPr>
            <a:picLocks noChangeAspect="1"/>
          </p:cNvPicPr>
          <p:nvPr userDrawn="1"/>
        </p:nvPicPr>
        <p:blipFill rotWithShape="1">
          <a:blip r:embed="rId2"/>
          <a:srcRect b="52899"/>
          <a:stretch/>
        </p:blipFill>
        <p:spPr>
          <a:xfrm>
            <a:off x="2293498" y="2020266"/>
            <a:ext cx="7387216" cy="3809326"/>
          </a:xfrm>
          <a:prstGeom prst="rect">
            <a:avLst/>
          </a:prstGeom>
        </p:spPr>
      </p:pic>
    </p:spTree>
    <p:extLst>
      <p:ext uri="{BB962C8B-B14F-4D97-AF65-F5344CB8AC3E}">
        <p14:creationId xmlns:p14="http://schemas.microsoft.com/office/powerpoint/2010/main" val="1992869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1689653" y="6289627"/>
            <a:ext cx="1082492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8211"/>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95233-7D49-AE4A-B2E0-8780115FE9A4}"/>
              </a:ext>
            </a:extLst>
          </p:cNvPr>
          <p:cNvPicPr>
            <a:picLocks noChangeAspect="1"/>
          </p:cNvPicPr>
          <p:nvPr userDrawn="1"/>
        </p:nvPicPr>
        <p:blipFill rotWithShape="1">
          <a:blip r:embed="rId2"/>
          <a:srcRect t="46874" b="-1789"/>
          <a:stretch/>
        </p:blipFill>
        <p:spPr>
          <a:xfrm>
            <a:off x="1689653" y="842821"/>
            <a:ext cx="8688935" cy="5224057"/>
          </a:xfrm>
          <a:prstGeom prst="rect">
            <a:avLst/>
          </a:prstGeom>
        </p:spPr>
      </p:pic>
      <p:pic>
        <p:nvPicPr>
          <p:cNvPr id="11" name="Picture 10">
            <a:extLst>
              <a:ext uri="{FF2B5EF4-FFF2-40B4-BE49-F238E27FC236}">
                <a16:creationId xmlns:a16="http://schemas.microsoft.com/office/drawing/2014/main" id="{583C1F5D-D54A-4244-9C82-A540D15385D6}"/>
              </a:ext>
            </a:extLst>
          </p:cNvPr>
          <p:cNvPicPr>
            <a:picLocks noChangeAspect="1"/>
          </p:cNvPicPr>
          <p:nvPr userDrawn="1"/>
        </p:nvPicPr>
        <p:blipFill rotWithShape="1">
          <a:blip r:embed="rId2"/>
          <a:srcRect b="96809"/>
          <a:stretch/>
        </p:blipFill>
        <p:spPr>
          <a:xfrm>
            <a:off x="1689653" y="546309"/>
            <a:ext cx="8688935" cy="303551"/>
          </a:xfrm>
          <a:prstGeom prst="rect">
            <a:avLst/>
          </a:prstGeom>
        </p:spPr>
      </p:pic>
    </p:spTree>
    <p:extLst>
      <p:ext uri="{BB962C8B-B14F-4D97-AF65-F5344CB8AC3E}">
        <p14:creationId xmlns:p14="http://schemas.microsoft.com/office/powerpoint/2010/main" val="339594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sp>
        <p:nvSpPr>
          <p:cNvPr id="15" name="Rectangle 14">
            <a:extLst>
              <a:ext uri="{FF2B5EF4-FFF2-40B4-BE49-F238E27FC236}">
                <a16:creationId xmlns:a16="http://schemas.microsoft.com/office/drawing/2014/main" id="{0842B0B8-56A9-EB43-AE27-11C28B86A57B}"/>
              </a:ext>
            </a:extLst>
          </p:cNvPr>
          <p:cNvSpPr/>
          <p:nvPr userDrawn="1"/>
        </p:nvSpPr>
        <p:spPr>
          <a:xfrm>
            <a:off x="468860" y="1356368"/>
            <a:ext cx="3229382" cy="2062103"/>
          </a:xfrm>
          <a:prstGeom prst="rect">
            <a:avLst/>
          </a:prstGeom>
        </p:spPr>
        <p:txBody>
          <a:bodyPr wrap="square">
            <a:spAutoFit/>
          </a:bodyPr>
          <a:lstStyle/>
          <a:p>
            <a:pPr marL="285750" indent="-285750">
              <a:buFont typeface="Arial" panose="020B0604020202020204" pitchFamily="34" charset="0"/>
              <a:buChar char="•"/>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Seasonal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Events such as Christmas, Eid and Rosh Hashanah promote the idea of spending money on certain things at certain times of the year.</a:t>
            </a:r>
          </a:p>
          <a:p>
            <a:pPr marL="0" indent="0">
              <a:buFont typeface="Arial" panose="020B0604020202020204" pitchFamily="34" charset="0"/>
              <a:buNone/>
            </a:pPr>
            <a:endParaRPr lang="en-GB" dirty="0">
              <a:solidFill>
                <a:srgbClr val="00303C"/>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4A6EEE2B-0649-8C43-8AF8-2D21ACEE31AB}"/>
              </a:ext>
            </a:extLst>
          </p:cNvPr>
          <p:cNvSpPr/>
          <p:nvPr userDrawn="1"/>
        </p:nvSpPr>
        <p:spPr>
          <a:xfrm>
            <a:off x="7965440" y="1354263"/>
            <a:ext cx="3604260" cy="3447098"/>
          </a:xfrm>
          <a:prstGeom prst="rect">
            <a:avLst/>
          </a:prstGeom>
        </p:spPr>
        <p:txBody>
          <a:bodyPr wrap="square">
            <a:spAutoFit/>
          </a:bodyPr>
          <a:lstStyle/>
          <a:p>
            <a:pPr marL="342900" indent="-342900">
              <a:buFont typeface="Arial" panose="020B0604020202020204" pitchFamily="34" charset="0"/>
              <a:buChar char="•"/>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Disposable income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This is the amount of money that we have left at the end of each month once all of the bills have been paid. For example, the more disposable income you have, the more likely you might be to buy things you don’t really need just because you have the money available to spend. </a:t>
            </a:r>
          </a:p>
        </p:txBody>
      </p:sp>
      <p:sp>
        <p:nvSpPr>
          <p:cNvPr id="10" name="Rectangle 9">
            <a:extLst>
              <a:ext uri="{FF2B5EF4-FFF2-40B4-BE49-F238E27FC236}">
                <a16:creationId xmlns:a16="http://schemas.microsoft.com/office/drawing/2014/main" id="{0DCF39D8-0AA2-A342-BAB0-7B1B7E2F2FE6}"/>
              </a:ext>
            </a:extLst>
          </p:cNvPr>
          <p:cNvSpPr/>
          <p:nvPr userDrawn="1"/>
        </p:nvSpPr>
        <p:spPr>
          <a:xfrm>
            <a:off x="3728722" y="1356368"/>
            <a:ext cx="4074158" cy="3724096"/>
          </a:xfrm>
          <a:prstGeom prst="rect">
            <a:avLst/>
          </a:prstGeom>
        </p:spPr>
        <p:txBody>
          <a:bodyPr wrap="square">
            <a:spAutoFit/>
          </a:bodyPr>
          <a:lstStyle/>
          <a:p>
            <a:pPr marL="342900" indent="-342900">
              <a:buFont typeface="Arial" panose="020B0604020202020204" pitchFamily="34" charset="0"/>
              <a:buChar char="•"/>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Advertising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It is the job of any business to sell us their products. There is a huge advertising industry which helps to create wants in our minds. A good example of this is buying new clothes to follow fashion trends. We may not actually need another pair of trainers but may buy them because we want them or feel we need them, and this is often due to advertising campaigns.</a:t>
            </a:r>
          </a:p>
        </p:txBody>
      </p:sp>
    </p:spTree>
    <p:extLst>
      <p:ext uri="{BB962C8B-B14F-4D97-AF65-F5344CB8AC3E}">
        <p14:creationId xmlns:p14="http://schemas.microsoft.com/office/powerpoint/2010/main" val="318503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479020" y="460031"/>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Do your research</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5830340"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Making sure you are aware of the choices you have is also really important when it comes to making spending decisions. Doing research can make a big difference. It can help with: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Identifying exactly what it is you need.</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range of prices that exist for the same product – the same product can be priced differently from one supplier or retailer to another. </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Finding out what others thought of the product and whether it was value for money – product reviews are often available online.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Whether there will be any newer versions of the product coming soon – technology products, such as mobile phones, can change very quickly.</a:t>
            </a:r>
          </a:p>
        </p:txBody>
      </p:sp>
      <p:sp>
        <p:nvSpPr>
          <p:cNvPr id="16" name="Rounded Rectangle 15">
            <a:extLst>
              <a:ext uri="{FF2B5EF4-FFF2-40B4-BE49-F238E27FC236}">
                <a16:creationId xmlns:a16="http://schemas.microsoft.com/office/drawing/2014/main" id="{709FD03F-1C2F-1941-B37B-B8EDFBBCAB1D}"/>
              </a:ext>
            </a:extLst>
          </p:cNvPr>
          <p:cNvSpPr/>
          <p:nvPr userDrawn="1"/>
        </p:nvSpPr>
        <p:spPr>
          <a:xfrm>
            <a:off x="6729333" y="2329909"/>
            <a:ext cx="4824248" cy="3268252"/>
          </a:xfrm>
          <a:prstGeom prst="roundRect">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CC5706-5CAE-ED4E-A6E4-3F4DAA8A87BC}"/>
              </a:ext>
            </a:extLst>
          </p:cNvPr>
          <p:cNvSpPr/>
          <p:nvPr userDrawn="1"/>
        </p:nvSpPr>
        <p:spPr>
          <a:xfrm>
            <a:off x="7630672" y="2621475"/>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FB856C96-FA89-F24A-91B7-967353F75FD1}"/>
              </a:ext>
            </a:extLst>
          </p:cNvPr>
          <p:cNvSpPr/>
          <p:nvPr userDrawn="1"/>
        </p:nvSpPr>
        <p:spPr>
          <a:xfrm>
            <a:off x="7081428" y="3343524"/>
            <a:ext cx="4175852" cy="2031325"/>
          </a:xfrm>
          <a:prstGeom prst="rect">
            <a:avLst/>
          </a:prstGeom>
        </p:spPr>
        <p:txBody>
          <a:bodyPr wrap="square">
            <a:spAutoFit/>
          </a:bodyPr>
          <a:lstStyle/>
          <a:p>
            <a:pPr marL="0" indent="0">
              <a:buFont typeface="Arial" panose="020B0604020202020204" pitchFamily="34" charset="0"/>
              <a:buNone/>
            </a:pPr>
            <a:r>
              <a:rPr lang="en-GB" sz="1800" kern="1200" dirty="0">
                <a:solidFill>
                  <a:schemeClr val="bg1"/>
                </a:solidFill>
                <a:effectLst/>
                <a:latin typeface="Futura Medium" panose="020B0602020204020303" pitchFamily="34" charset="-79"/>
                <a:ea typeface="+mn-ea"/>
                <a:cs typeface="Futura Medium" panose="020B0602020204020303" pitchFamily="34" charset="-79"/>
              </a:rPr>
              <a:t>Which three influences do you think are the most likely to affect individual decisions at the following ages?</a:t>
            </a:r>
          </a:p>
          <a:p>
            <a:pPr marL="0" indent="0">
              <a:buFont typeface="Arial" panose="020B0604020202020204" pitchFamily="34" charset="0"/>
              <a:buNone/>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7 years old</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14 years old</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25 years old</a:t>
            </a:r>
          </a:p>
        </p:txBody>
      </p:sp>
      <p:cxnSp>
        <p:nvCxnSpPr>
          <p:cNvPr id="20" name="Straight Connector 19">
            <a:extLst>
              <a:ext uri="{FF2B5EF4-FFF2-40B4-BE49-F238E27FC236}">
                <a16:creationId xmlns:a16="http://schemas.microsoft.com/office/drawing/2014/main" id="{8C66BED5-F4D7-7E40-8B58-8976EA2F8A38}"/>
              </a:ext>
            </a:extLst>
          </p:cNvPr>
          <p:cNvCxnSpPr>
            <a:cxnSpLocks/>
          </p:cNvCxnSpPr>
          <p:nvPr userDrawn="1"/>
        </p:nvCxnSpPr>
        <p:spPr>
          <a:xfrm>
            <a:off x="7112962" y="3265977"/>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1" name="Picture 20">
            <a:extLst>
              <a:ext uri="{FF2B5EF4-FFF2-40B4-BE49-F238E27FC236}">
                <a16:creationId xmlns:a16="http://schemas.microsoft.com/office/drawing/2014/main" id="{8D9988BD-DA09-DC44-A67E-2195B3D5CBEC}"/>
              </a:ext>
            </a:extLst>
          </p:cNvPr>
          <p:cNvPicPr/>
          <p:nvPr userDrawn="1"/>
        </p:nvPicPr>
        <p:blipFill>
          <a:blip r:embed="rId2"/>
          <a:stretch>
            <a:fillRect/>
          </a:stretch>
        </p:blipFill>
        <p:spPr>
          <a:xfrm>
            <a:off x="7041392" y="2541827"/>
            <a:ext cx="812288" cy="643061"/>
          </a:xfrm>
          <a:prstGeom prst="rect">
            <a:avLst/>
          </a:prstGeom>
        </p:spPr>
      </p:pic>
    </p:spTree>
    <p:extLst>
      <p:ext uri="{BB962C8B-B14F-4D97-AF65-F5344CB8AC3E}">
        <p14:creationId xmlns:p14="http://schemas.microsoft.com/office/powerpoint/2010/main" val="330434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spTree>
    <p:extLst>
      <p:ext uri="{BB962C8B-B14F-4D97-AF65-F5344CB8AC3E}">
        <p14:creationId xmlns:p14="http://schemas.microsoft.com/office/powerpoint/2010/main" val="936893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MAKING THE MOST OF YOUR MONEY </a:t>
            </a:r>
            <a:r>
              <a:rPr lang="en-GB" sz="2400" b="0" dirty="0">
                <a:solidFill>
                  <a:schemeClr val="bg1">
                    <a:alpha val="39000"/>
                  </a:schemeClr>
                </a:solidFill>
                <a:latin typeface="Futura" panose="020B0602020204020303" pitchFamily="34" charset="-79"/>
                <a:cs typeface="Futura" panose="020B0602020204020303" pitchFamily="34" charset="-79"/>
              </a:rPr>
              <a:t>SPENDING </a:t>
            </a:r>
          </a:p>
        </p:txBody>
      </p:sp>
    </p:spTree>
    <p:extLst>
      <p:ext uri="{BB962C8B-B14F-4D97-AF65-F5344CB8AC3E}">
        <p14:creationId xmlns:p14="http://schemas.microsoft.com/office/powerpoint/2010/main" val="29950743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752"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53"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8" r:id="rId42"/>
    <p:sldLayoutId id="2147483739" r:id="rId43"/>
    <p:sldLayoutId id="2147483740" r:id="rId44"/>
    <p:sldLayoutId id="2147483741" r:id="rId45"/>
    <p:sldLayoutId id="2147483742" r:id="rId46"/>
    <p:sldLayoutId id="2147483743" r:id="rId47"/>
    <p:sldLayoutId id="2147483744" r:id="rId48"/>
    <p:sldLayoutId id="2147483745" r:id="rId49"/>
    <p:sldLayoutId id="2147483746" r:id="rId50"/>
    <p:sldLayoutId id="2147483747" r:id="rId51"/>
    <p:sldLayoutId id="2147483750" r:id="rId52"/>
    <p:sldLayoutId id="2147483748" r:id="rId53"/>
    <p:sldLayoutId id="2147483749" r:id="rId54"/>
    <p:sldLayoutId id="2147483751"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2.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4.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4.emf"/><Relationship Id="rId1" Type="http://schemas.openxmlformats.org/officeDocument/2006/relationships/slideLayout" Target="../slideLayouts/slideLayout45.xml"/><Relationship Id="rId4" Type="http://schemas.openxmlformats.org/officeDocument/2006/relationships/image" Target="../media/image3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4.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042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A70FD-BE87-C843-8865-367FD90AA5AE}"/>
              </a:ext>
            </a:extLst>
          </p:cNvPr>
          <p:cNvPicPr>
            <a:picLocks noChangeAspect="1"/>
          </p:cNvPicPr>
          <p:nvPr/>
        </p:nvPicPr>
        <p:blipFill>
          <a:blip r:embed="rId2"/>
          <a:stretch>
            <a:fillRect/>
          </a:stretch>
        </p:blipFill>
        <p:spPr>
          <a:xfrm>
            <a:off x="703580" y="2438880"/>
            <a:ext cx="2880959" cy="2819400"/>
          </a:xfrm>
          <a:prstGeom prst="rect">
            <a:avLst/>
          </a:prstGeom>
        </p:spPr>
      </p:pic>
      <p:pic>
        <p:nvPicPr>
          <p:cNvPr id="3" name="Picture 2">
            <a:extLst>
              <a:ext uri="{FF2B5EF4-FFF2-40B4-BE49-F238E27FC236}">
                <a16:creationId xmlns:a16="http://schemas.microsoft.com/office/drawing/2014/main" id="{32DA81DC-1DE1-D142-9471-7CF27CC7A4A6}"/>
              </a:ext>
            </a:extLst>
          </p:cNvPr>
          <p:cNvPicPr/>
          <p:nvPr/>
        </p:nvPicPr>
        <p:blipFill>
          <a:blip r:embed="rId3"/>
          <a:stretch>
            <a:fillRect/>
          </a:stretch>
        </p:blipFill>
        <p:spPr>
          <a:xfrm>
            <a:off x="506654" y="401285"/>
            <a:ext cx="761629" cy="602956"/>
          </a:xfrm>
          <a:prstGeom prst="rect">
            <a:avLst/>
          </a:prstGeom>
        </p:spPr>
      </p:pic>
      <p:sp>
        <p:nvSpPr>
          <p:cNvPr id="4" name="TextBox 3">
            <a:extLst>
              <a:ext uri="{FF2B5EF4-FFF2-40B4-BE49-F238E27FC236}">
                <a16:creationId xmlns:a16="http://schemas.microsoft.com/office/drawing/2014/main" id="{76505DE0-F9AC-2C43-8805-E81EF9B8BFA4}"/>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5" name="Straight Connector 4">
            <a:extLst>
              <a:ext uri="{FF2B5EF4-FFF2-40B4-BE49-F238E27FC236}">
                <a16:creationId xmlns:a16="http://schemas.microsoft.com/office/drawing/2014/main" id="{6F7C511D-3EF1-804E-A1B5-0B1669B91FF7}"/>
              </a:ext>
            </a:extLst>
          </p:cNvPr>
          <p:cNvCxnSpPr>
            <a:cxnSpLocks/>
          </p:cNvCxnSpPr>
          <p:nvPr/>
        </p:nvCxnSpPr>
        <p:spPr>
          <a:xfrm>
            <a:off x="1190259" y="894051"/>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6" name="TextBox 5">
            <a:extLst>
              <a:ext uri="{FF2B5EF4-FFF2-40B4-BE49-F238E27FC236}">
                <a16:creationId xmlns:a16="http://schemas.microsoft.com/office/drawing/2014/main" id="{82F157FE-2D4A-9446-A812-BAEA23A4838B}"/>
              </a:ext>
            </a:extLst>
          </p:cNvPr>
          <p:cNvSpPr txBox="1"/>
          <p:nvPr/>
        </p:nvSpPr>
        <p:spPr>
          <a:xfrm>
            <a:off x="3971288" y="1645575"/>
            <a:ext cx="9255760" cy="3970318"/>
          </a:xfrm>
          <a:prstGeom prst="rect">
            <a:avLst/>
          </a:prstGeom>
          <a:noFill/>
        </p:spPr>
        <p:txBody>
          <a:bodyPr wrap="square" rtlCol="0">
            <a:spAutoFit/>
          </a:bodyPr>
          <a:lstStyle/>
          <a:p>
            <a:r>
              <a:rPr lang="en-GB" sz="1800" b="1" kern="1200" dirty="0">
                <a:solidFill>
                  <a:srgbClr val="009FE3"/>
                </a:solidFill>
                <a:effectLst/>
                <a:latin typeface="FUTURA MEDIUM" panose="020B0602020204020303" pitchFamily="34" charset="-79"/>
                <a:ea typeface="+mn-ea"/>
                <a:cs typeface="FUTURA MEDIUM" panose="020B0602020204020303" pitchFamily="34" charset="-79"/>
              </a:rPr>
              <a:t>ABOUT ME</a:t>
            </a:r>
          </a:p>
          <a:p>
            <a:endParaRPr lang="en-GB" sz="1800" kern="1200" dirty="0">
              <a:solidFill>
                <a:srgbClr val="009FE3"/>
              </a:solidFill>
              <a:effectLst/>
              <a:latin typeface="Futura Medium" panose="020B0602020204020303" pitchFamily="34" charset="-79"/>
              <a:ea typeface="+mn-ea"/>
              <a:cs typeface="Futura Medium" panose="020B0602020204020303" pitchFamily="34" charset="-79"/>
            </a:endParaRPr>
          </a:p>
          <a:p>
            <a:r>
              <a:rPr lang="en-GB" b="1" dirty="0">
                <a:solidFill>
                  <a:srgbClr val="00303C"/>
                </a:solidFill>
                <a:latin typeface="FUTURA MEDIUM" panose="020B0602020204020303" pitchFamily="34" charset="-79"/>
                <a:cs typeface="FUTURA MEDIUM" panose="020B0602020204020303" pitchFamily="34" charset="-79"/>
              </a:rPr>
              <a:t>Gender:</a:t>
            </a:r>
            <a:r>
              <a:rPr lang="en-GB" dirty="0">
                <a:solidFill>
                  <a:srgbClr val="00303C"/>
                </a:solidFill>
                <a:latin typeface="Futura Medium" panose="020B0602020204020303" pitchFamily="34" charset="-79"/>
                <a:cs typeface="Futura Medium" panose="020B0602020204020303" pitchFamily="34" charset="-79"/>
              </a:rPr>
              <a:t> Male</a:t>
            </a:r>
          </a:p>
          <a:p>
            <a:r>
              <a:rPr lang="en-GB" b="1" dirty="0">
                <a:solidFill>
                  <a:srgbClr val="00303C"/>
                </a:solidFill>
                <a:latin typeface="FUTURA MEDIUM" panose="020B0602020204020303" pitchFamily="34" charset="-79"/>
                <a:cs typeface="FUTURA MEDIUM" panose="020B0602020204020303" pitchFamily="34" charset="-79"/>
              </a:rPr>
              <a:t>Age:</a:t>
            </a:r>
            <a:r>
              <a:rPr lang="en-GB" dirty="0">
                <a:solidFill>
                  <a:srgbClr val="00303C"/>
                </a:solidFill>
                <a:latin typeface="Futura Medium" panose="020B0602020204020303" pitchFamily="34" charset="-79"/>
                <a:cs typeface="Futura Medium" panose="020B0602020204020303" pitchFamily="34" charset="-79"/>
              </a:rPr>
              <a:t> 37</a:t>
            </a:r>
          </a:p>
          <a:p>
            <a:r>
              <a:rPr lang="en-GB" b="1" dirty="0">
                <a:solidFill>
                  <a:srgbClr val="00303C"/>
                </a:solidFill>
                <a:latin typeface="FUTURA MEDIUM" panose="020B0602020204020303" pitchFamily="34" charset="-79"/>
                <a:cs typeface="FUTURA MEDIUM" panose="020B0602020204020303" pitchFamily="34" charset="-79"/>
              </a:rPr>
              <a:t>Location:</a:t>
            </a:r>
            <a:r>
              <a:rPr lang="en-GB" dirty="0">
                <a:solidFill>
                  <a:srgbClr val="00303C"/>
                </a:solidFill>
                <a:latin typeface="Futura Medium" panose="020B0602020204020303" pitchFamily="34" charset="-79"/>
                <a:cs typeface="Futura Medium" panose="020B0602020204020303" pitchFamily="34" charset="-79"/>
              </a:rPr>
              <a:t> Aberdeenshire</a:t>
            </a:r>
          </a:p>
          <a:p>
            <a:r>
              <a:rPr lang="en-GB" b="1" dirty="0">
                <a:solidFill>
                  <a:srgbClr val="00303C"/>
                </a:solidFill>
                <a:latin typeface="FUTURA MEDIUM" panose="020B0602020204020303" pitchFamily="34" charset="-79"/>
                <a:cs typeface="FUTURA MEDIUM" panose="020B0602020204020303" pitchFamily="34" charset="-79"/>
              </a:rPr>
              <a:t>Hometown:</a:t>
            </a:r>
            <a:r>
              <a:rPr lang="en-GB" dirty="0">
                <a:solidFill>
                  <a:srgbClr val="00303C"/>
                </a:solidFill>
                <a:latin typeface="Futura Medium" panose="020B0602020204020303" pitchFamily="34" charset="-79"/>
                <a:cs typeface="Futura Medium" panose="020B0602020204020303" pitchFamily="34" charset="-79"/>
              </a:rPr>
              <a:t> Peterhead</a:t>
            </a:r>
          </a:p>
          <a:p>
            <a:r>
              <a:rPr lang="en-GB" b="1" dirty="0">
                <a:solidFill>
                  <a:srgbClr val="00303C"/>
                </a:solidFill>
                <a:latin typeface="FUTURA MEDIUM" panose="020B0602020204020303" pitchFamily="34" charset="-79"/>
                <a:cs typeface="FUTURA MEDIUM" panose="020B0602020204020303" pitchFamily="34" charset="-79"/>
              </a:rPr>
              <a:t>Employment:</a:t>
            </a:r>
            <a:r>
              <a:rPr lang="en-GB" dirty="0">
                <a:solidFill>
                  <a:srgbClr val="00303C"/>
                </a:solidFill>
                <a:latin typeface="Futura Medium" panose="020B0602020204020303" pitchFamily="34" charset="-79"/>
                <a:cs typeface="Futura Medium" panose="020B0602020204020303" pitchFamily="34" charset="-79"/>
              </a:rPr>
              <a:t> Computer analyst (self-employed)</a:t>
            </a:r>
          </a:p>
          <a:p>
            <a:r>
              <a:rPr lang="en-GB" b="1" dirty="0">
                <a:solidFill>
                  <a:srgbClr val="00303C"/>
                </a:solidFill>
                <a:latin typeface="FUTURA MEDIUM" panose="020B0602020204020303" pitchFamily="34" charset="-79"/>
                <a:cs typeface="FUTURA MEDIUM" panose="020B0602020204020303" pitchFamily="34" charset="-79"/>
              </a:rPr>
              <a:t>Activities and Interests: </a:t>
            </a:r>
            <a:r>
              <a:rPr lang="en-GB" dirty="0">
                <a:solidFill>
                  <a:srgbClr val="00303C"/>
                </a:solidFill>
                <a:latin typeface="Futura Medium" panose="020B0602020204020303" pitchFamily="34" charset="-79"/>
                <a:cs typeface="Futura Medium" panose="020B0602020204020303" pitchFamily="34" charset="-79"/>
              </a:rPr>
              <a:t>Fell walking, tropical fish, salsa dancing, family time</a:t>
            </a:r>
          </a:p>
          <a:p>
            <a:r>
              <a:rPr lang="en-GB" b="1" dirty="0">
                <a:solidFill>
                  <a:srgbClr val="00303C"/>
                </a:solidFill>
                <a:latin typeface="FUTURA MEDIUM" panose="020B0602020204020303" pitchFamily="34" charset="-79"/>
                <a:cs typeface="FUTURA MEDIUM" panose="020B0602020204020303" pitchFamily="34" charset="-79"/>
              </a:rPr>
              <a:t>Music: </a:t>
            </a:r>
            <a:r>
              <a:rPr lang="en-GB" dirty="0">
                <a:solidFill>
                  <a:srgbClr val="00303C"/>
                </a:solidFill>
                <a:latin typeface="Futura Medium" panose="020B0602020204020303" pitchFamily="34" charset="-79"/>
                <a:cs typeface="Futura Medium" panose="020B0602020204020303" pitchFamily="34" charset="-79"/>
              </a:rPr>
              <a:t>Ed Sheeran, Shakira, Luis </a:t>
            </a:r>
            <a:r>
              <a:rPr lang="en-GB" dirty="0" err="1">
                <a:solidFill>
                  <a:srgbClr val="00303C"/>
                </a:solidFill>
                <a:latin typeface="Futura Medium" panose="020B0602020204020303" pitchFamily="34" charset="-79"/>
                <a:cs typeface="Futura Medium" panose="020B0602020204020303" pitchFamily="34" charset="-79"/>
              </a:rPr>
              <a:t>Fonsi</a:t>
            </a:r>
            <a:r>
              <a:rPr lang="en-GB" dirty="0">
                <a:solidFill>
                  <a:srgbClr val="00303C"/>
                </a:solidFill>
                <a:latin typeface="Futura Medium" panose="020B0602020204020303" pitchFamily="34" charset="-79"/>
                <a:cs typeface="Futura Medium" panose="020B0602020204020303" pitchFamily="34" charset="-79"/>
              </a:rPr>
              <a:t> </a:t>
            </a:r>
          </a:p>
          <a:p>
            <a:r>
              <a:rPr lang="en-GB" b="1" dirty="0">
                <a:solidFill>
                  <a:srgbClr val="00303C"/>
                </a:solidFill>
                <a:latin typeface="FUTURA MEDIUM" panose="020B0602020204020303" pitchFamily="34" charset="-79"/>
                <a:cs typeface="FUTURA MEDIUM" panose="020B0602020204020303" pitchFamily="34" charset="-79"/>
              </a:rPr>
              <a:t>Books: </a:t>
            </a:r>
            <a:r>
              <a:rPr lang="en-GB" dirty="0">
                <a:solidFill>
                  <a:srgbClr val="00303C"/>
                </a:solidFill>
                <a:latin typeface="Futura Medium" panose="020B0602020204020303" pitchFamily="34" charset="-79"/>
                <a:cs typeface="Futura Medium" panose="020B0602020204020303" pitchFamily="34" charset="-79"/>
              </a:rPr>
              <a:t>The Curious Incident of The Dog in The Night-Time, The Power, </a:t>
            </a:r>
          </a:p>
          <a:p>
            <a:r>
              <a:rPr lang="en-GB" dirty="0">
                <a:solidFill>
                  <a:srgbClr val="00303C"/>
                </a:solidFill>
                <a:latin typeface="Futura Medium" panose="020B0602020204020303" pitchFamily="34" charset="-79"/>
                <a:cs typeface="Futura Medium" panose="020B0602020204020303" pitchFamily="34" charset="-79"/>
              </a:rPr>
              <a:t>various biographies</a:t>
            </a:r>
          </a:p>
          <a:p>
            <a:r>
              <a:rPr lang="en-GB" b="1" dirty="0">
                <a:solidFill>
                  <a:srgbClr val="00303C"/>
                </a:solidFill>
                <a:latin typeface="FUTURA MEDIUM" panose="020B0602020204020303" pitchFamily="34" charset="-79"/>
                <a:cs typeface="FUTURA MEDIUM" panose="020B0602020204020303" pitchFamily="34" charset="-79"/>
              </a:rPr>
              <a:t>Movies: </a:t>
            </a:r>
            <a:r>
              <a:rPr lang="en-GB" dirty="0">
                <a:solidFill>
                  <a:srgbClr val="00303C"/>
                </a:solidFill>
                <a:latin typeface="Futura Medium" panose="020B0602020204020303" pitchFamily="34" charset="-79"/>
                <a:cs typeface="Futura Medium" panose="020B0602020204020303" pitchFamily="34" charset="-79"/>
              </a:rPr>
              <a:t>Guardians of the Galaxy, James Bond, The Greatest Showman</a:t>
            </a:r>
          </a:p>
          <a:p>
            <a:r>
              <a:rPr lang="en-GB" b="1" dirty="0">
                <a:solidFill>
                  <a:srgbClr val="00303C"/>
                </a:solidFill>
                <a:latin typeface="FUTURA MEDIUM" panose="020B0602020204020303" pitchFamily="34" charset="-79"/>
                <a:cs typeface="FUTURA MEDIUM" panose="020B0602020204020303" pitchFamily="34" charset="-79"/>
              </a:rPr>
              <a:t>Television: </a:t>
            </a:r>
            <a:r>
              <a:rPr lang="en-GB" dirty="0">
                <a:solidFill>
                  <a:srgbClr val="00303C"/>
                </a:solidFill>
                <a:latin typeface="Futura Medium" panose="020B0602020204020303" pitchFamily="34" charset="-79"/>
                <a:cs typeface="Futura Medium" panose="020B0602020204020303" pitchFamily="34" charset="-79"/>
              </a:rPr>
              <a:t>The Apprentice, Mock the Week, Orange Is The New Black</a:t>
            </a:r>
          </a:p>
          <a:p>
            <a:endParaRPr lang="en-US" dirty="0"/>
          </a:p>
        </p:txBody>
      </p:sp>
      <p:sp>
        <p:nvSpPr>
          <p:cNvPr id="7" name="TextBox 6">
            <a:extLst>
              <a:ext uri="{FF2B5EF4-FFF2-40B4-BE49-F238E27FC236}">
                <a16:creationId xmlns:a16="http://schemas.microsoft.com/office/drawing/2014/main" id="{5D498A1E-CE99-604C-BBF6-A7A812925868}"/>
              </a:ext>
            </a:extLst>
          </p:cNvPr>
          <p:cNvSpPr txBox="1"/>
          <p:nvPr/>
        </p:nvSpPr>
        <p:spPr>
          <a:xfrm>
            <a:off x="1494182" y="1645575"/>
            <a:ext cx="4601818" cy="646331"/>
          </a:xfrm>
          <a:prstGeom prst="rect">
            <a:avLst/>
          </a:prstGeom>
          <a:noFill/>
        </p:spPr>
        <p:txBody>
          <a:bodyPr wrap="square" rtlCol="0">
            <a:spAutoFit/>
          </a:bodyPr>
          <a:lstStyle/>
          <a:p>
            <a:r>
              <a:rPr lang="en-US" sz="3600" dirty="0">
                <a:solidFill>
                  <a:srgbClr val="00303C"/>
                </a:solidFill>
                <a:latin typeface="Futura Medium" panose="020B0602020204020303" pitchFamily="34" charset="-79"/>
                <a:cs typeface="Futura Medium" panose="020B0602020204020303" pitchFamily="34" charset="-79"/>
              </a:rPr>
              <a:t>KYLE</a:t>
            </a:r>
          </a:p>
        </p:txBody>
      </p:sp>
      <p:cxnSp>
        <p:nvCxnSpPr>
          <p:cNvPr id="8" name="Straight Connector 7">
            <a:extLst>
              <a:ext uri="{FF2B5EF4-FFF2-40B4-BE49-F238E27FC236}">
                <a16:creationId xmlns:a16="http://schemas.microsoft.com/office/drawing/2014/main" id="{70ECD498-8D83-C541-A37C-6D665CB8DD7E}"/>
              </a:ext>
            </a:extLst>
          </p:cNvPr>
          <p:cNvCxnSpPr>
            <a:cxnSpLocks/>
          </p:cNvCxnSpPr>
          <p:nvPr/>
        </p:nvCxnSpPr>
        <p:spPr>
          <a:xfrm flipV="1">
            <a:off x="3891280" y="1706536"/>
            <a:ext cx="0" cy="3668104"/>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022550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03C9A-1483-3149-A423-E1026C92A3AE}"/>
              </a:ext>
            </a:extLst>
          </p:cNvPr>
          <p:cNvPicPr>
            <a:picLocks noChangeAspect="1"/>
          </p:cNvPicPr>
          <p:nvPr/>
        </p:nvPicPr>
        <p:blipFill>
          <a:blip r:embed="rId2"/>
          <a:stretch>
            <a:fillRect/>
          </a:stretch>
        </p:blipFill>
        <p:spPr>
          <a:xfrm>
            <a:off x="612140" y="2425700"/>
            <a:ext cx="2959100" cy="2895600"/>
          </a:xfrm>
          <a:prstGeom prst="rect">
            <a:avLst/>
          </a:prstGeom>
        </p:spPr>
      </p:pic>
      <p:pic>
        <p:nvPicPr>
          <p:cNvPr id="3" name="Picture 2">
            <a:extLst>
              <a:ext uri="{FF2B5EF4-FFF2-40B4-BE49-F238E27FC236}">
                <a16:creationId xmlns:a16="http://schemas.microsoft.com/office/drawing/2014/main" id="{F35E890F-3D36-F741-8DFE-427F2E1E4FBE}"/>
              </a:ext>
            </a:extLst>
          </p:cNvPr>
          <p:cNvPicPr/>
          <p:nvPr/>
        </p:nvPicPr>
        <p:blipFill>
          <a:blip r:embed="rId3"/>
          <a:stretch>
            <a:fillRect/>
          </a:stretch>
        </p:blipFill>
        <p:spPr>
          <a:xfrm>
            <a:off x="506654" y="401285"/>
            <a:ext cx="761629" cy="602956"/>
          </a:xfrm>
          <a:prstGeom prst="rect">
            <a:avLst/>
          </a:prstGeom>
        </p:spPr>
      </p:pic>
      <p:sp>
        <p:nvSpPr>
          <p:cNvPr id="4" name="TextBox 3">
            <a:extLst>
              <a:ext uri="{FF2B5EF4-FFF2-40B4-BE49-F238E27FC236}">
                <a16:creationId xmlns:a16="http://schemas.microsoft.com/office/drawing/2014/main" id="{D74DC0A5-BD55-1644-9448-011AC39141F0}"/>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5" name="Straight Connector 4">
            <a:extLst>
              <a:ext uri="{FF2B5EF4-FFF2-40B4-BE49-F238E27FC236}">
                <a16:creationId xmlns:a16="http://schemas.microsoft.com/office/drawing/2014/main" id="{21D7A630-6AA1-C340-9A0C-275037A4DE88}"/>
              </a:ext>
            </a:extLst>
          </p:cNvPr>
          <p:cNvCxnSpPr>
            <a:cxnSpLocks/>
          </p:cNvCxnSpPr>
          <p:nvPr/>
        </p:nvCxnSpPr>
        <p:spPr>
          <a:xfrm>
            <a:off x="1190259" y="894051"/>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6" name="TextBox 5">
            <a:extLst>
              <a:ext uri="{FF2B5EF4-FFF2-40B4-BE49-F238E27FC236}">
                <a16:creationId xmlns:a16="http://schemas.microsoft.com/office/drawing/2014/main" id="{DE5FD596-9532-7D40-963D-F119685F4269}"/>
              </a:ext>
            </a:extLst>
          </p:cNvPr>
          <p:cNvSpPr txBox="1"/>
          <p:nvPr/>
        </p:nvSpPr>
        <p:spPr>
          <a:xfrm>
            <a:off x="3971288" y="1645575"/>
            <a:ext cx="9255760" cy="3970318"/>
          </a:xfrm>
          <a:prstGeom prst="rect">
            <a:avLst/>
          </a:prstGeom>
          <a:noFill/>
        </p:spPr>
        <p:txBody>
          <a:bodyPr wrap="square" rtlCol="0">
            <a:spAutoFit/>
          </a:bodyPr>
          <a:lstStyle/>
          <a:p>
            <a:r>
              <a:rPr lang="en-GB" sz="1800" b="1" kern="1200" dirty="0">
                <a:solidFill>
                  <a:srgbClr val="009FE3"/>
                </a:solidFill>
                <a:effectLst/>
                <a:latin typeface="FUTURA MEDIUM" panose="020B0602020204020303" pitchFamily="34" charset="-79"/>
                <a:ea typeface="+mn-ea"/>
                <a:cs typeface="FUTURA MEDIUM" panose="020B0602020204020303" pitchFamily="34" charset="-79"/>
              </a:rPr>
              <a:t>ABOUT ME</a:t>
            </a:r>
          </a:p>
          <a:p>
            <a:endParaRPr lang="en-GB" sz="1800" kern="1200" dirty="0">
              <a:solidFill>
                <a:srgbClr val="009FE3"/>
              </a:solidFill>
              <a:effectLst/>
              <a:latin typeface="Futura Medium" panose="020B0602020204020303" pitchFamily="34" charset="-79"/>
              <a:ea typeface="+mn-ea"/>
              <a:cs typeface="Futura Medium" panose="020B0602020204020303" pitchFamily="34" charset="-79"/>
            </a:endParaRPr>
          </a:p>
          <a:p>
            <a:r>
              <a:rPr lang="en-GB" b="1" dirty="0">
                <a:solidFill>
                  <a:srgbClr val="00303C"/>
                </a:solidFill>
                <a:latin typeface="FUTURA MEDIUM" panose="020B0602020204020303" pitchFamily="34" charset="-79"/>
                <a:cs typeface="FUTURA MEDIUM" panose="020B0602020204020303" pitchFamily="34" charset="-79"/>
              </a:rPr>
              <a:t>Gender:</a:t>
            </a:r>
            <a:r>
              <a:rPr lang="en-GB" dirty="0">
                <a:solidFill>
                  <a:srgbClr val="00303C"/>
                </a:solidFill>
                <a:latin typeface="Futura Medium" panose="020B0602020204020303" pitchFamily="34" charset="-79"/>
                <a:cs typeface="Futura Medium" panose="020B0602020204020303" pitchFamily="34" charset="-79"/>
              </a:rPr>
              <a:t> Female</a:t>
            </a:r>
          </a:p>
          <a:p>
            <a:r>
              <a:rPr lang="en-GB" b="1" dirty="0">
                <a:solidFill>
                  <a:srgbClr val="00303C"/>
                </a:solidFill>
                <a:latin typeface="FUTURA MEDIUM" panose="020B0602020204020303" pitchFamily="34" charset="-79"/>
                <a:cs typeface="FUTURA MEDIUM" panose="020B0602020204020303" pitchFamily="34" charset="-79"/>
              </a:rPr>
              <a:t>Age:</a:t>
            </a:r>
            <a:r>
              <a:rPr lang="en-GB" dirty="0">
                <a:solidFill>
                  <a:srgbClr val="00303C"/>
                </a:solidFill>
                <a:latin typeface="Futura Medium" panose="020B0602020204020303" pitchFamily="34" charset="-79"/>
                <a:cs typeface="Futura Medium" panose="020B0602020204020303" pitchFamily="34" charset="-79"/>
              </a:rPr>
              <a:t> 64</a:t>
            </a:r>
          </a:p>
          <a:p>
            <a:r>
              <a:rPr lang="en-GB" b="1" dirty="0">
                <a:solidFill>
                  <a:srgbClr val="00303C"/>
                </a:solidFill>
                <a:latin typeface="FUTURA MEDIUM" panose="020B0602020204020303" pitchFamily="34" charset="-79"/>
                <a:cs typeface="FUTURA MEDIUM" panose="020B0602020204020303" pitchFamily="34" charset="-79"/>
              </a:rPr>
              <a:t>Location:</a:t>
            </a:r>
            <a:r>
              <a:rPr lang="en-GB" dirty="0">
                <a:solidFill>
                  <a:srgbClr val="00303C"/>
                </a:solidFill>
                <a:latin typeface="Futura Medium" panose="020B0602020204020303" pitchFamily="34" charset="-79"/>
                <a:cs typeface="Futura Medium" panose="020B0602020204020303" pitchFamily="34" charset="-79"/>
              </a:rPr>
              <a:t> West Lothian</a:t>
            </a:r>
          </a:p>
          <a:p>
            <a:r>
              <a:rPr lang="en-GB" b="1" dirty="0">
                <a:solidFill>
                  <a:srgbClr val="00303C"/>
                </a:solidFill>
                <a:latin typeface="FUTURA MEDIUM" panose="020B0602020204020303" pitchFamily="34" charset="-79"/>
                <a:cs typeface="FUTURA MEDIUM" panose="020B0602020204020303" pitchFamily="34" charset="-79"/>
              </a:rPr>
              <a:t>Hometown:</a:t>
            </a:r>
            <a:r>
              <a:rPr lang="en-GB" dirty="0">
                <a:solidFill>
                  <a:srgbClr val="00303C"/>
                </a:solidFill>
                <a:latin typeface="Futura Medium" panose="020B0602020204020303" pitchFamily="34" charset="-79"/>
                <a:cs typeface="Futura Medium" panose="020B0602020204020303" pitchFamily="34" charset="-79"/>
              </a:rPr>
              <a:t> Livingston</a:t>
            </a:r>
          </a:p>
          <a:p>
            <a:r>
              <a:rPr lang="en-GB" b="1" dirty="0">
                <a:solidFill>
                  <a:srgbClr val="00303C"/>
                </a:solidFill>
                <a:latin typeface="FUTURA MEDIUM" panose="020B0602020204020303" pitchFamily="34" charset="-79"/>
                <a:cs typeface="FUTURA MEDIUM" panose="020B0602020204020303" pitchFamily="34" charset="-79"/>
              </a:rPr>
              <a:t>Employment:</a:t>
            </a:r>
            <a:r>
              <a:rPr lang="en-GB" dirty="0">
                <a:solidFill>
                  <a:srgbClr val="00303C"/>
                </a:solidFill>
                <a:latin typeface="Futura Medium" panose="020B0602020204020303" pitchFamily="34" charset="-79"/>
                <a:cs typeface="Futura Medium" panose="020B0602020204020303" pitchFamily="34" charset="-79"/>
              </a:rPr>
              <a:t> Retired</a:t>
            </a:r>
          </a:p>
          <a:p>
            <a:r>
              <a:rPr lang="en-GB" b="1" dirty="0">
                <a:solidFill>
                  <a:srgbClr val="00303C"/>
                </a:solidFill>
                <a:latin typeface="FUTURA MEDIUM" panose="020B0602020204020303" pitchFamily="34" charset="-79"/>
                <a:cs typeface="FUTURA MEDIUM" panose="020B0602020204020303" pitchFamily="34" charset="-79"/>
              </a:rPr>
              <a:t>Activities and Interests: </a:t>
            </a:r>
            <a:r>
              <a:rPr lang="en-GB" dirty="0">
                <a:solidFill>
                  <a:srgbClr val="00303C"/>
                </a:solidFill>
                <a:latin typeface="Futura Medium" panose="020B0602020204020303" pitchFamily="34" charset="-79"/>
                <a:cs typeface="Futura Medium" panose="020B0602020204020303" pitchFamily="34" charset="-79"/>
              </a:rPr>
              <a:t>Going to the theatre (especially musicals), </a:t>
            </a:r>
          </a:p>
          <a:p>
            <a:r>
              <a:rPr lang="en-GB" dirty="0">
                <a:solidFill>
                  <a:srgbClr val="00303C"/>
                </a:solidFill>
                <a:latin typeface="Futura Medium" panose="020B0602020204020303" pitchFamily="34" charset="-79"/>
                <a:cs typeface="Futura Medium" panose="020B0602020204020303" pitchFamily="34" charset="-79"/>
              </a:rPr>
              <a:t>watching horse racing, travel, my grandchildren, gardening</a:t>
            </a:r>
          </a:p>
          <a:p>
            <a:r>
              <a:rPr lang="en-GB" b="1" dirty="0">
                <a:solidFill>
                  <a:srgbClr val="00303C"/>
                </a:solidFill>
                <a:latin typeface="FUTURA MEDIUM" panose="020B0602020204020303" pitchFamily="34" charset="-79"/>
                <a:cs typeface="FUTURA MEDIUM" panose="020B0602020204020303" pitchFamily="34" charset="-79"/>
              </a:rPr>
              <a:t>Music: </a:t>
            </a:r>
            <a:r>
              <a:rPr lang="en-GB" dirty="0">
                <a:solidFill>
                  <a:srgbClr val="00303C"/>
                </a:solidFill>
                <a:latin typeface="Futura Medium" panose="020B0602020204020303" pitchFamily="34" charset="-79"/>
                <a:cs typeface="Futura Medium" panose="020B0602020204020303" pitchFamily="34" charset="-79"/>
              </a:rPr>
              <a:t>Michael Bublé, 1960s pop</a:t>
            </a:r>
          </a:p>
          <a:p>
            <a:r>
              <a:rPr lang="en-GB" b="1" dirty="0">
                <a:solidFill>
                  <a:srgbClr val="00303C"/>
                </a:solidFill>
                <a:latin typeface="FUTURA MEDIUM" panose="020B0602020204020303" pitchFamily="34" charset="-79"/>
                <a:cs typeface="FUTURA MEDIUM" panose="020B0602020204020303" pitchFamily="34" charset="-79"/>
              </a:rPr>
              <a:t>Books: </a:t>
            </a:r>
            <a:r>
              <a:rPr lang="en-GB" dirty="0">
                <a:solidFill>
                  <a:srgbClr val="00303C"/>
                </a:solidFill>
                <a:latin typeface="Futura Medium" panose="020B0602020204020303" pitchFamily="34" charset="-79"/>
                <a:cs typeface="Futura Medium" panose="020B0602020204020303" pitchFamily="34" charset="-79"/>
              </a:rPr>
              <a:t>To Kill A Mockingbird, Stephen King books and crime fiction</a:t>
            </a:r>
          </a:p>
          <a:p>
            <a:r>
              <a:rPr lang="en-GB" b="1" dirty="0">
                <a:solidFill>
                  <a:srgbClr val="00303C"/>
                </a:solidFill>
                <a:latin typeface="FUTURA MEDIUM" panose="020B0602020204020303" pitchFamily="34" charset="-79"/>
                <a:cs typeface="FUTURA MEDIUM" panose="020B0602020204020303" pitchFamily="34" charset="-79"/>
              </a:rPr>
              <a:t>Movies: </a:t>
            </a:r>
            <a:r>
              <a:rPr lang="en-GB" dirty="0">
                <a:solidFill>
                  <a:srgbClr val="00303C"/>
                </a:solidFill>
                <a:latin typeface="Futura Medium" panose="020B0602020204020303" pitchFamily="34" charset="-79"/>
                <a:cs typeface="Futura Medium" panose="020B0602020204020303" pitchFamily="34" charset="-79"/>
              </a:rPr>
              <a:t>The Best Exotic Marigold Hotel, Les Misérables, La La Land</a:t>
            </a:r>
          </a:p>
          <a:p>
            <a:r>
              <a:rPr lang="en-GB" b="1" dirty="0">
                <a:solidFill>
                  <a:srgbClr val="00303C"/>
                </a:solidFill>
                <a:latin typeface="FUTURA MEDIUM" panose="020B0602020204020303" pitchFamily="34" charset="-79"/>
                <a:cs typeface="FUTURA MEDIUM" panose="020B0602020204020303" pitchFamily="34" charset="-79"/>
              </a:rPr>
              <a:t>Television: </a:t>
            </a:r>
            <a:r>
              <a:rPr lang="en-GB" dirty="0">
                <a:solidFill>
                  <a:srgbClr val="00303C"/>
                </a:solidFill>
                <a:latin typeface="Futura Medium" panose="020B0602020204020303" pitchFamily="34" charset="-79"/>
                <a:cs typeface="Futura Medium" panose="020B0602020204020303" pitchFamily="34" charset="-79"/>
              </a:rPr>
              <a:t>Downton Abbey, Suits, Poirot</a:t>
            </a:r>
          </a:p>
          <a:p>
            <a:endParaRPr lang="en-US" dirty="0"/>
          </a:p>
        </p:txBody>
      </p:sp>
      <p:sp>
        <p:nvSpPr>
          <p:cNvPr id="7" name="TextBox 6">
            <a:extLst>
              <a:ext uri="{FF2B5EF4-FFF2-40B4-BE49-F238E27FC236}">
                <a16:creationId xmlns:a16="http://schemas.microsoft.com/office/drawing/2014/main" id="{B58D72E7-317C-314B-BD47-7EAF5A4232F0}"/>
              </a:ext>
            </a:extLst>
          </p:cNvPr>
          <p:cNvSpPr txBox="1"/>
          <p:nvPr/>
        </p:nvSpPr>
        <p:spPr>
          <a:xfrm>
            <a:off x="1056640" y="1617333"/>
            <a:ext cx="4601818" cy="646331"/>
          </a:xfrm>
          <a:prstGeom prst="rect">
            <a:avLst/>
          </a:prstGeom>
          <a:noFill/>
        </p:spPr>
        <p:txBody>
          <a:bodyPr wrap="square" rtlCol="0">
            <a:spAutoFit/>
          </a:bodyPr>
          <a:lstStyle/>
          <a:p>
            <a:r>
              <a:rPr lang="en-US" sz="3600" dirty="0">
                <a:solidFill>
                  <a:srgbClr val="00303C"/>
                </a:solidFill>
                <a:latin typeface="Futura Medium" panose="020B0602020204020303" pitchFamily="34" charset="-79"/>
                <a:cs typeface="Futura Medium" panose="020B0602020204020303" pitchFamily="34" charset="-79"/>
              </a:rPr>
              <a:t>CONNIE</a:t>
            </a:r>
          </a:p>
        </p:txBody>
      </p:sp>
      <p:cxnSp>
        <p:nvCxnSpPr>
          <p:cNvPr id="8" name="Straight Connector 7">
            <a:extLst>
              <a:ext uri="{FF2B5EF4-FFF2-40B4-BE49-F238E27FC236}">
                <a16:creationId xmlns:a16="http://schemas.microsoft.com/office/drawing/2014/main" id="{451AE556-5AD5-2749-9989-FF55C252118D}"/>
              </a:ext>
            </a:extLst>
          </p:cNvPr>
          <p:cNvCxnSpPr>
            <a:cxnSpLocks/>
          </p:cNvCxnSpPr>
          <p:nvPr/>
        </p:nvCxnSpPr>
        <p:spPr>
          <a:xfrm flipV="1">
            <a:off x="3891280" y="1706536"/>
            <a:ext cx="0" cy="3668104"/>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816361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17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091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13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910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5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55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12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73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71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182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06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35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277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0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78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16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615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6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72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94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207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719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453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39A10-0536-CF49-9CD8-FC0AA6AFD6B4}"/>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3DCFE37E-D0B7-8448-A199-3FF14A4E10B5}"/>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A3909A2A-F1BD-7C42-861F-3BAF91697FD3}"/>
              </a:ext>
            </a:extLst>
          </p:cNvPr>
          <p:cNvCxnSpPr>
            <a:cxnSpLocks/>
          </p:cNvCxnSpPr>
          <p:nvPr/>
        </p:nvCxnSpPr>
        <p:spPr>
          <a:xfrm>
            <a:off x="1190259" y="894051"/>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583B5AC8-E7FC-EC45-9700-2045A9959FED}"/>
              </a:ext>
            </a:extLst>
          </p:cNvPr>
          <p:cNvSpPr txBox="1"/>
          <p:nvPr/>
        </p:nvSpPr>
        <p:spPr>
          <a:xfrm>
            <a:off x="506654" y="1264668"/>
            <a:ext cx="10703560" cy="2585323"/>
          </a:xfrm>
          <a:prstGeom prst="rect">
            <a:avLst/>
          </a:prstGeom>
          <a:noFill/>
        </p:spPr>
        <p:txBody>
          <a:bodyPr wrap="square" rtlCol="0">
            <a:spAutoFit/>
          </a:bodyPr>
          <a:lstStyle/>
          <a:p>
            <a:r>
              <a:rPr lang="en-GB" dirty="0">
                <a:solidFill>
                  <a:srgbClr val="00303C"/>
                </a:solidFill>
                <a:latin typeface="Futura Medium" panose="020B0602020204020303" pitchFamily="34" charset="-79"/>
                <a:cs typeface="Futura Medium" panose="020B0602020204020303" pitchFamily="34" charset="-79"/>
              </a:rPr>
              <a:t>Use the following information to complete a cash book for Jayne:</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July is a big month for Jayne – it’s her birthday, and she has a music festival to go to. She begins the month with £26.50 and receives £80 for her birthday on the 2nd July. On the 5th July she spends £35.67 on clothing, ready for the festival. The following day she buys her train tickets in advance for £25.65. On the 14th July, her gran gives her £20 for helping her with the gardening. The first day of the festival is 20th July and Jayne spends £12.32 on food and drink. The following day she spends £13.45 on food and drink and £15.56 on the third day.</a:t>
            </a:r>
          </a:p>
          <a:p>
            <a:endParaRPr lang="en-US" dirty="0"/>
          </a:p>
        </p:txBody>
      </p:sp>
    </p:spTree>
    <p:extLst>
      <p:ext uri="{BB962C8B-B14F-4D97-AF65-F5344CB8AC3E}">
        <p14:creationId xmlns:p14="http://schemas.microsoft.com/office/powerpoint/2010/main" val="558240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104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716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66B8FD-996A-0F49-A758-37C98A39FB8F}"/>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88177D03-E5B9-EF47-927D-F9BEDC4C40D9}"/>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8FD6E95C-E720-1442-8266-5206319F9A43}"/>
              </a:ext>
            </a:extLst>
          </p:cNvPr>
          <p:cNvCxnSpPr>
            <a:cxnSpLocks/>
          </p:cNvCxnSpPr>
          <p:nvPr/>
        </p:nvCxnSpPr>
        <p:spPr>
          <a:xfrm>
            <a:off x="1190259" y="894051"/>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E678A8DA-58EB-0543-9879-3A74CD60913A}"/>
              </a:ext>
            </a:extLst>
          </p:cNvPr>
          <p:cNvSpPr txBox="1"/>
          <p:nvPr/>
        </p:nvSpPr>
        <p:spPr>
          <a:xfrm>
            <a:off x="506654" y="1264668"/>
            <a:ext cx="11114328" cy="4247317"/>
          </a:xfrm>
          <a:prstGeom prst="rect">
            <a:avLst/>
          </a:prstGeom>
          <a:noFill/>
        </p:spPr>
        <p:txBody>
          <a:bodyPr wrap="square" rtlCol="0">
            <a:spAutoFit/>
          </a:bodyPr>
          <a:lstStyle/>
          <a:p>
            <a:r>
              <a:rPr lang="en-GB" dirty="0">
                <a:solidFill>
                  <a:srgbClr val="00303C"/>
                </a:solidFill>
                <a:latin typeface="Futura Medium" panose="020B0602020204020303" pitchFamily="34" charset="-79"/>
                <a:cs typeface="Futura Medium" panose="020B0602020204020303" pitchFamily="34" charset="-79"/>
              </a:rPr>
              <a:t>Use the information in the table below to calculate the savings that can be made just by switching the type of brand you buy.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Work out the cost per week of each product for each of the three brand types.</a:t>
            </a:r>
          </a:p>
          <a:p>
            <a:endParaRPr lang="en-GB" b="1"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Work out the saving difference per week</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between:</a:t>
            </a:r>
          </a:p>
          <a:p>
            <a:r>
              <a:rPr lang="en-GB" b="1" dirty="0">
                <a:solidFill>
                  <a:srgbClr val="00303C"/>
                </a:solidFill>
                <a:latin typeface="FUTURA MEDIUM" panose="020B0602020204020303" pitchFamily="34" charset="-79"/>
                <a:cs typeface="FUTURA MEDIUM" panose="020B0602020204020303" pitchFamily="34" charset="-79"/>
              </a:rPr>
              <a:t>a) </a:t>
            </a:r>
            <a:r>
              <a:rPr lang="en-GB" dirty="0">
                <a:solidFill>
                  <a:srgbClr val="00303C"/>
                </a:solidFill>
                <a:latin typeface="Futura Medium" panose="020B0602020204020303" pitchFamily="34" charset="-79"/>
                <a:cs typeface="Futura Medium" panose="020B0602020204020303" pitchFamily="34" charset="-79"/>
              </a:rPr>
              <a:t>Luxury and supermarket own brand</a:t>
            </a:r>
          </a:p>
          <a:p>
            <a:r>
              <a:rPr lang="en-GB" b="1" dirty="0">
                <a:solidFill>
                  <a:srgbClr val="00303C"/>
                </a:solidFill>
                <a:latin typeface="FUTURA MEDIUM" panose="020B0602020204020303" pitchFamily="34" charset="-79"/>
                <a:cs typeface="FUTURA MEDIUM" panose="020B0602020204020303" pitchFamily="34" charset="-79"/>
              </a:rPr>
              <a:t>b)</a:t>
            </a:r>
            <a:r>
              <a:rPr lang="en-GB" dirty="0">
                <a:solidFill>
                  <a:srgbClr val="00303C"/>
                </a:solidFill>
                <a:latin typeface="Futura Medium" panose="020B0602020204020303" pitchFamily="34" charset="-79"/>
                <a:cs typeface="Futura Medium" panose="020B0602020204020303" pitchFamily="34" charset="-79"/>
              </a:rPr>
              <a:t> Luxury and value range</a:t>
            </a:r>
          </a:p>
          <a:p>
            <a:endParaRPr lang="en-GB" b="1"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Work out the cost per year (52 weeks in a year) of each product for each of the three brand types.</a:t>
            </a:r>
          </a:p>
          <a:p>
            <a:endParaRPr lang="en-GB" b="1"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Work out the saving difference per year between:</a:t>
            </a:r>
          </a:p>
          <a:p>
            <a:r>
              <a:rPr lang="en-GB" b="1" dirty="0">
                <a:solidFill>
                  <a:srgbClr val="00303C"/>
                </a:solidFill>
                <a:latin typeface="FUTURA MEDIUM" panose="020B0602020204020303" pitchFamily="34" charset="-79"/>
                <a:cs typeface="FUTURA MEDIUM" panose="020B0602020204020303" pitchFamily="34" charset="-79"/>
              </a:rPr>
              <a:t>a)</a:t>
            </a:r>
            <a:r>
              <a:rPr lang="en-GB" dirty="0">
                <a:solidFill>
                  <a:srgbClr val="00303C"/>
                </a:solidFill>
                <a:latin typeface="Futura Medium" panose="020B0602020204020303" pitchFamily="34" charset="-79"/>
                <a:cs typeface="Futura Medium" panose="020B0602020204020303" pitchFamily="34" charset="-79"/>
              </a:rPr>
              <a:t> Luxury and supermarket own brand</a:t>
            </a:r>
          </a:p>
          <a:p>
            <a:r>
              <a:rPr lang="en-GB" b="1" dirty="0">
                <a:solidFill>
                  <a:srgbClr val="00303C"/>
                </a:solidFill>
                <a:latin typeface="FUTURA MEDIUM" panose="020B0602020204020303" pitchFamily="34" charset="-79"/>
                <a:cs typeface="FUTURA MEDIUM" panose="020B0602020204020303" pitchFamily="34" charset="-79"/>
              </a:rPr>
              <a:t>b)</a:t>
            </a:r>
            <a:r>
              <a:rPr lang="en-GB" dirty="0">
                <a:solidFill>
                  <a:srgbClr val="00303C"/>
                </a:solidFill>
                <a:latin typeface="Futura Medium" panose="020B0602020204020303" pitchFamily="34" charset="-79"/>
                <a:cs typeface="Futura Medium" panose="020B0602020204020303" pitchFamily="34" charset="-79"/>
              </a:rPr>
              <a:t> Luxury and value range </a:t>
            </a:r>
          </a:p>
          <a:p>
            <a:endParaRPr lang="en-US" dirty="0"/>
          </a:p>
        </p:txBody>
      </p:sp>
    </p:spTree>
    <p:extLst>
      <p:ext uri="{BB962C8B-B14F-4D97-AF65-F5344CB8AC3E}">
        <p14:creationId xmlns:p14="http://schemas.microsoft.com/office/powerpoint/2010/main" val="1102280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345FAE-4B8A-704B-88D2-3A1450831B02}"/>
              </a:ext>
            </a:extLst>
          </p:cNvPr>
          <p:cNvPicPr/>
          <p:nvPr/>
        </p:nvPicPr>
        <p:blipFill>
          <a:blip r:embed="rId2"/>
          <a:stretch>
            <a:fillRect/>
          </a:stretch>
        </p:blipFill>
        <p:spPr>
          <a:xfrm>
            <a:off x="506654" y="401285"/>
            <a:ext cx="761629" cy="602956"/>
          </a:xfrm>
          <a:prstGeom prst="rect">
            <a:avLst/>
          </a:prstGeom>
        </p:spPr>
      </p:pic>
      <p:sp>
        <p:nvSpPr>
          <p:cNvPr id="9" name="TextBox 8">
            <a:extLst>
              <a:ext uri="{FF2B5EF4-FFF2-40B4-BE49-F238E27FC236}">
                <a16:creationId xmlns:a16="http://schemas.microsoft.com/office/drawing/2014/main" id="{F499A195-FBD2-314C-89E9-35AE38D3367A}"/>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11" name="Straight Connector 10">
            <a:extLst>
              <a:ext uri="{FF2B5EF4-FFF2-40B4-BE49-F238E27FC236}">
                <a16:creationId xmlns:a16="http://schemas.microsoft.com/office/drawing/2014/main" id="{EBDE67CE-0950-B84D-B14C-F9C7AF9D6C15}"/>
              </a:ext>
            </a:extLst>
          </p:cNvPr>
          <p:cNvCxnSpPr>
            <a:cxnSpLocks/>
          </p:cNvCxnSpPr>
          <p:nvPr/>
        </p:nvCxnSpPr>
        <p:spPr>
          <a:xfrm>
            <a:off x="1190259" y="894051"/>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12" name="Picture 11">
            <a:extLst>
              <a:ext uri="{FF2B5EF4-FFF2-40B4-BE49-F238E27FC236}">
                <a16:creationId xmlns:a16="http://schemas.microsoft.com/office/drawing/2014/main" id="{A263F132-E2FB-E345-AEB4-F7DFD9624E90}"/>
              </a:ext>
            </a:extLst>
          </p:cNvPr>
          <p:cNvPicPr/>
          <p:nvPr/>
        </p:nvPicPr>
        <p:blipFill>
          <a:blip r:embed="rId3"/>
          <a:stretch>
            <a:fillRect/>
          </a:stretch>
        </p:blipFill>
        <p:spPr>
          <a:xfrm>
            <a:off x="264876" y="1148977"/>
            <a:ext cx="11950274" cy="3496577"/>
          </a:xfrm>
          <a:prstGeom prst="rect">
            <a:avLst/>
          </a:prstGeom>
        </p:spPr>
      </p:pic>
    </p:spTree>
    <p:extLst>
      <p:ext uri="{BB962C8B-B14F-4D97-AF65-F5344CB8AC3E}">
        <p14:creationId xmlns:p14="http://schemas.microsoft.com/office/powerpoint/2010/main" val="34481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85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093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750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671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460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742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8FF1C7-F44B-3F4E-A889-9A7F55582953}"/>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E0200CD5-7A5D-7E49-9991-9EBACD708368}"/>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06FB0CA8-2DFF-E547-BE3E-285FBECF4D67}"/>
              </a:ext>
            </a:extLst>
          </p:cNvPr>
          <p:cNvCxnSpPr>
            <a:cxnSpLocks/>
          </p:cNvCxnSpPr>
          <p:nvPr/>
        </p:nvCxnSpPr>
        <p:spPr>
          <a:xfrm>
            <a:off x="1190259" y="894051"/>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F1E820E2-5246-D249-9B94-3B674CFD796E}"/>
              </a:ext>
            </a:extLst>
          </p:cNvPr>
          <p:cNvSpPr/>
          <p:nvPr/>
        </p:nvSpPr>
        <p:spPr>
          <a:xfrm>
            <a:off x="506654" y="1171050"/>
            <a:ext cx="10971835"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What are the best deals here? </a:t>
            </a:r>
            <a:r>
              <a:rPr lang="en-GB" dirty="0">
                <a:solidFill>
                  <a:srgbClr val="009EE3"/>
                </a:solidFill>
                <a:effectLst/>
                <a:latin typeface="Futura" panose="020B0602020204020303" pitchFamily="34" charset="-79"/>
                <a:cs typeface="Futura" panose="020B0602020204020303" pitchFamily="34" charset="-79"/>
              </a:rPr>
              <a:t>The chicken and the egg or cheep versus cheap!</a:t>
            </a:r>
          </a:p>
        </p:txBody>
      </p:sp>
      <p:pic>
        <p:nvPicPr>
          <p:cNvPr id="6" name="Picture 5">
            <a:extLst>
              <a:ext uri="{FF2B5EF4-FFF2-40B4-BE49-F238E27FC236}">
                <a16:creationId xmlns:a16="http://schemas.microsoft.com/office/drawing/2014/main" id="{193D1887-2B92-8E4B-AE6B-8D31F8059A18}"/>
              </a:ext>
            </a:extLst>
          </p:cNvPr>
          <p:cNvPicPr/>
          <p:nvPr/>
        </p:nvPicPr>
        <p:blipFill>
          <a:blip r:embed="rId3"/>
          <a:stretch>
            <a:fillRect/>
          </a:stretch>
        </p:blipFill>
        <p:spPr>
          <a:xfrm>
            <a:off x="551989" y="1652468"/>
            <a:ext cx="5203593" cy="2048478"/>
          </a:xfrm>
          <a:prstGeom prst="rect">
            <a:avLst/>
          </a:prstGeom>
        </p:spPr>
      </p:pic>
      <p:pic>
        <p:nvPicPr>
          <p:cNvPr id="7" name="Picture 6">
            <a:extLst>
              <a:ext uri="{FF2B5EF4-FFF2-40B4-BE49-F238E27FC236}">
                <a16:creationId xmlns:a16="http://schemas.microsoft.com/office/drawing/2014/main" id="{9D547B2F-47C5-E34C-86AE-E461B3EF9316}"/>
              </a:ext>
            </a:extLst>
          </p:cNvPr>
          <p:cNvPicPr/>
          <p:nvPr/>
        </p:nvPicPr>
        <p:blipFill>
          <a:blip r:embed="rId4"/>
          <a:stretch>
            <a:fillRect/>
          </a:stretch>
        </p:blipFill>
        <p:spPr>
          <a:xfrm>
            <a:off x="6173510" y="1607105"/>
            <a:ext cx="5489651" cy="2260062"/>
          </a:xfrm>
          <a:prstGeom prst="rect">
            <a:avLst/>
          </a:prstGeom>
        </p:spPr>
      </p:pic>
      <p:sp>
        <p:nvSpPr>
          <p:cNvPr id="8" name="Rectangle 7">
            <a:extLst>
              <a:ext uri="{FF2B5EF4-FFF2-40B4-BE49-F238E27FC236}">
                <a16:creationId xmlns:a16="http://schemas.microsoft.com/office/drawing/2014/main" id="{40356A54-5EDA-5C41-B267-04430B0535C6}"/>
              </a:ext>
            </a:extLst>
          </p:cNvPr>
          <p:cNvSpPr/>
          <p:nvPr/>
        </p:nvSpPr>
        <p:spPr>
          <a:xfrm>
            <a:off x="551989" y="3845682"/>
            <a:ext cx="10926500"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considering unit price, it is important to think about whether you actually need it all or not. </a:t>
            </a:r>
          </a:p>
          <a:p>
            <a:r>
              <a:rPr lang="en-GB" dirty="0">
                <a:solidFill>
                  <a:srgbClr val="00303C"/>
                </a:solidFill>
                <a:effectLst/>
                <a:latin typeface="Futura" panose="020B0602020204020303" pitchFamily="34" charset="-79"/>
                <a:cs typeface="Futura" panose="020B0602020204020303" pitchFamily="34" charset="-79"/>
              </a:rPr>
              <a:t>There is no point in buying a box of 9 eggs if you are only going to use 3 and the rest go bad; this would mean the unit price per useful egg would be much higher. </a:t>
            </a:r>
          </a:p>
        </p:txBody>
      </p:sp>
    </p:spTree>
    <p:extLst>
      <p:ext uri="{BB962C8B-B14F-4D97-AF65-F5344CB8AC3E}">
        <p14:creationId xmlns:p14="http://schemas.microsoft.com/office/powerpoint/2010/main" val="329563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408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39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68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95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860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37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03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310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482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383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7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66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55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C189A3-7BCC-DB44-8D5C-3624677E3E47}"/>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5D256EA7-2D01-BE40-A248-1E08DA62F7E3}"/>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249AE18F-AFF9-034A-B262-0B70044515C2}"/>
              </a:ext>
            </a:extLst>
          </p:cNvPr>
          <p:cNvCxnSpPr>
            <a:cxnSpLocks/>
          </p:cNvCxnSpPr>
          <p:nvPr/>
        </p:nvCxnSpPr>
        <p:spPr>
          <a:xfrm>
            <a:off x="1190259" y="894051"/>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9C8FAB76-11A8-7049-BD26-FDB805BA0435}"/>
              </a:ext>
            </a:extLst>
          </p:cNvPr>
          <p:cNvSpPr txBox="1"/>
          <p:nvPr/>
        </p:nvSpPr>
        <p:spPr>
          <a:xfrm>
            <a:off x="506654" y="1264668"/>
            <a:ext cx="10703560" cy="3693319"/>
          </a:xfrm>
          <a:prstGeom prst="rect">
            <a:avLst/>
          </a:prstGeom>
          <a:noFill/>
        </p:spPr>
        <p:txBody>
          <a:bodyPr wrap="square" rtlCol="0">
            <a:spAutoFit/>
          </a:bodyPr>
          <a:lstStyle/>
          <a:p>
            <a:r>
              <a:rPr lang="en-GB" sz="1800" kern="1200" dirty="0">
                <a:solidFill>
                  <a:schemeClr val="tx1"/>
                </a:solidFill>
                <a:effectLst/>
                <a:latin typeface="Futura Medium" panose="020B0602020204020303" pitchFamily="34" charset="-79"/>
                <a:ea typeface="+mn-ea"/>
                <a:cs typeface="Futura Medium" panose="020B0602020204020303" pitchFamily="34" charset="-79"/>
              </a:rPr>
              <a:t>Read the following social media profiles for people in different age brackets. </a:t>
            </a:r>
          </a:p>
          <a:p>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tx1"/>
                </a:solidFill>
                <a:effectLst/>
                <a:latin typeface="Futura Medium" panose="020B0602020204020303" pitchFamily="34" charset="-79"/>
                <a:ea typeface="+mn-ea"/>
                <a:cs typeface="Futura Medium" panose="020B0602020204020303" pitchFamily="34" charset="-79"/>
              </a:rPr>
              <a:t>1. </a:t>
            </a:r>
            <a:r>
              <a:rPr lang="en-GB" sz="1800" kern="1200" dirty="0">
                <a:solidFill>
                  <a:schemeClr val="tx1"/>
                </a:solidFill>
                <a:effectLst/>
                <a:latin typeface="Futura Medium" panose="020B0602020204020303" pitchFamily="34" charset="-79"/>
                <a:ea typeface="+mn-ea"/>
                <a:cs typeface="Futura Medium" panose="020B0602020204020303" pitchFamily="34" charset="-79"/>
              </a:rPr>
              <a:t>For each person identify what you think the top three influences on their spending might be. </a:t>
            </a:r>
          </a:p>
          <a:p>
            <a:pPr marL="0" indent="0">
              <a:buNone/>
            </a:pPr>
            <a:r>
              <a:rPr lang="en-GB" sz="1800" kern="1200" dirty="0">
                <a:solidFill>
                  <a:schemeClr val="tx1"/>
                </a:solidFill>
                <a:effectLst/>
                <a:latin typeface="Futura Medium" panose="020B0602020204020303" pitchFamily="34" charset="-79"/>
                <a:ea typeface="+mn-ea"/>
                <a:cs typeface="Futura Medium" panose="020B0602020204020303" pitchFamily="34" charset="-79"/>
              </a:rPr>
              <a:t>    Give reasons for your answers.</a:t>
            </a:r>
          </a:p>
          <a:p>
            <a:pPr marL="0" indent="0">
              <a:buNone/>
            </a:pPr>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tx1"/>
                </a:solidFill>
                <a:effectLst/>
                <a:latin typeface="FUTURA MEDIUM" panose="020B0602020204020303" pitchFamily="34" charset="-79"/>
                <a:ea typeface="+mn-ea"/>
                <a:cs typeface="FUTURA MEDIUM" panose="020B0602020204020303" pitchFamily="34" charset="-79"/>
              </a:rPr>
              <a:t>2.</a:t>
            </a:r>
            <a:r>
              <a:rPr lang="en-GB" sz="1800" kern="1200" dirty="0">
                <a:solidFill>
                  <a:schemeClr val="tx1"/>
                </a:solidFill>
                <a:effectLst/>
                <a:latin typeface="Futura Medium" panose="020B0602020204020303" pitchFamily="34" charset="-79"/>
                <a:ea typeface="+mn-ea"/>
                <a:cs typeface="Futura Medium" panose="020B0602020204020303" pitchFamily="34" charset="-79"/>
              </a:rPr>
              <a:t> Who is likely to have the most and the least disposable income? How might this affect </a:t>
            </a:r>
            <a:br>
              <a:rPr lang="en-GB" sz="1800" kern="1200" dirty="0">
                <a:solidFill>
                  <a:schemeClr val="tx1"/>
                </a:solidFill>
                <a:effectLst/>
                <a:latin typeface="Futura Medium" panose="020B0602020204020303" pitchFamily="34" charset="-79"/>
                <a:ea typeface="+mn-ea"/>
                <a:cs typeface="Futura Medium" panose="020B0602020204020303" pitchFamily="34" charset="-79"/>
              </a:rPr>
            </a:br>
            <a:r>
              <a:rPr lang="en-GB" sz="1800" kern="1200" dirty="0">
                <a:solidFill>
                  <a:schemeClr val="tx1"/>
                </a:solidFill>
                <a:effectLst/>
                <a:latin typeface="Futura Medium" panose="020B0602020204020303" pitchFamily="34" charset="-79"/>
                <a:ea typeface="+mn-ea"/>
                <a:cs typeface="Futura Medium" panose="020B0602020204020303" pitchFamily="34" charset="-79"/>
              </a:rPr>
              <a:t>     their spending?</a:t>
            </a:r>
          </a:p>
          <a:p>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tx1"/>
                </a:solidFill>
                <a:effectLst/>
                <a:latin typeface="FUTURA MEDIUM" panose="020B0602020204020303" pitchFamily="34" charset="-79"/>
                <a:ea typeface="+mn-ea"/>
                <a:cs typeface="FUTURA MEDIUM" panose="020B0602020204020303" pitchFamily="34" charset="-79"/>
              </a:rPr>
              <a:t>3.</a:t>
            </a:r>
            <a:r>
              <a:rPr lang="en-GB" sz="1800" kern="1200" dirty="0">
                <a:solidFill>
                  <a:schemeClr val="tx1"/>
                </a:solidFill>
                <a:effectLst/>
                <a:latin typeface="Futura Medium" panose="020B0602020204020303" pitchFamily="34" charset="-79"/>
                <a:ea typeface="+mn-ea"/>
                <a:cs typeface="Futura Medium" panose="020B0602020204020303" pitchFamily="34" charset="-79"/>
              </a:rPr>
              <a:t> Who is likely to be influenced the most by social media? How will this affect their spending?</a:t>
            </a:r>
          </a:p>
          <a:p>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tx1"/>
                </a:solidFill>
                <a:effectLst/>
                <a:latin typeface="FUTURA MEDIUM" panose="020B0602020204020303" pitchFamily="34" charset="-79"/>
                <a:ea typeface="+mn-ea"/>
                <a:cs typeface="FUTURA MEDIUM" panose="020B0602020204020303" pitchFamily="34" charset="-79"/>
              </a:rPr>
              <a:t>4.</a:t>
            </a:r>
            <a:r>
              <a:rPr lang="en-GB" sz="1800" kern="1200" dirty="0">
                <a:solidFill>
                  <a:schemeClr val="tx1"/>
                </a:solidFill>
                <a:effectLst/>
                <a:latin typeface="Futura Medium" panose="020B0602020204020303" pitchFamily="34" charset="-79"/>
                <a:ea typeface="+mn-ea"/>
                <a:cs typeface="Futura Medium" panose="020B0602020204020303" pitchFamily="34" charset="-79"/>
              </a:rPr>
              <a:t> Advertisers spend a lot of time and money understanding what influences the spending of  </a:t>
            </a:r>
          </a:p>
          <a:p>
            <a:r>
              <a:rPr lang="en-GB" sz="1800" kern="1200" dirty="0">
                <a:solidFill>
                  <a:schemeClr val="tx1"/>
                </a:solidFill>
                <a:effectLst/>
                <a:latin typeface="Futura Medium" panose="020B0602020204020303" pitchFamily="34" charset="-79"/>
                <a:ea typeface="+mn-ea"/>
                <a:cs typeface="Futura Medium" panose="020B0602020204020303" pitchFamily="34" charset="-79"/>
              </a:rPr>
              <a:t>    customers. In your opinion, do you believe this is money well spent? Give reasons for your answer.</a:t>
            </a:r>
          </a:p>
          <a:p>
            <a:endParaRPr lang="en-US" dirty="0"/>
          </a:p>
        </p:txBody>
      </p:sp>
    </p:spTree>
    <p:extLst>
      <p:ext uri="{BB962C8B-B14F-4D97-AF65-F5344CB8AC3E}">
        <p14:creationId xmlns:p14="http://schemas.microsoft.com/office/powerpoint/2010/main" val="256754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3202C-1622-C842-B0E1-16CFD66B3C70}"/>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11A7D3A9-1E4D-864D-ACCC-E33555CF57A2}"/>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8B0F5AB7-67CD-0F4B-A511-0A650BB55F20}"/>
              </a:ext>
            </a:extLst>
          </p:cNvPr>
          <p:cNvCxnSpPr>
            <a:cxnSpLocks/>
          </p:cNvCxnSpPr>
          <p:nvPr/>
        </p:nvCxnSpPr>
        <p:spPr>
          <a:xfrm>
            <a:off x="1190259" y="894051"/>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730487BF-AAE8-1B41-8C22-E1EA0FB314C6}"/>
              </a:ext>
            </a:extLst>
          </p:cNvPr>
          <p:cNvSpPr txBox="1"/>
          <p:nvPr/>
        </p:nvSpPr>
        <p:spPr>
          <a:xfrm>
            <a:off x="3971288" y="1645575"/>
            <a:ext cx="9255760" cy="3970318"/>
          </a:xfrm>
          <a:prstGeom prst="rect">
            <a:avLst/>
          </a:prstGeom>
          <a:noFill/>
        </p:spPr>
        <p:txBody>
          <a:bodyPr wrap="square" rtlCol="0">
            <a:spAutoFit/>
          </a:bodyPr>
          <a:lstStyle/>
          <a:p>
            <a:r>
              <a:rPr lang="en-GB" sz="1800" b="1" kern="1200" dirty="0">
                <a:solidFill>
                  <a:srgbClr val="009FE3"/>
                </a:solidFill>
                <a:effectLst/>
                <a:latin typeface="FUTURA MEDIUM" panose="020B0602020204020303" pitchFamily="34" charset="-79"/>
                <a:ea typeface="+mn-ea"/>
                <a:cs typeface="FUTURA MEDIUM" panose="020B0602020204020303" pitchFamily="34" charset="-79"/>
              </a:rPr>
              <a:t>ABOUT ME</a:t>
            </a:r>
          </a:p>
          <a:p>
            <a:endParaRPr lang="en-GB" sz="1800" kern="1200" dirty="0">
              <a:solidFill>
                <a:srgbClr val="009FE3"/>
              </a:solidFill>
              <a:effectLst/>
              <a:latin typeface="Futura Medium" panose="020B0602020204020303" pitchFamily="34" charset="-79"/>
              <a:ea typeface="+mn-ea"/>
              <a:cs typeface="Futura Medium" panose="020B0602020204020303" pitchFamily="34" charset="-79"/>
            </a:endParaRPr>
          </a:p>
          <a:p>
            <a:r>
              <a:rPr lang="en-GB" b="1" dirty="0">
                <a:solidFill>
                  <a:srgbClr val="00303C"/>
                </a:solidFill>
                <a:latin typeface="FUTURA MEDIUM" panose="020B0602020204020303" pitchFamily="34" charset="-79"/>
                <a:cs typeface="FUTURA MEDIUM" panose="020B0602020204020303" pitchFamily="34" charset="-79"/>
              </a:rPr>
              <a:t>Gender:</a:t>
            </a:r>
            <a:r>
              <a:rPr lang="en-GB" dirty="0">
                <a:solidFill>
                  <a:srgbClr val="00303C"/>
                </a:solidFill>
                <a:latin typeface="Futura Medium" panose="020B0602020204020303" pitchFamily="34" charset="-79"/>
                <a:cs typeface="Futura Medium" panose="020B0602020204020303" pitchFamily="34" charset="-79"/>
              </a:rPr>
              <a:t> Female</a:t>
            </a:r>
          </a:p>
          <a:p>
            <a:r>
              <a:rPr lang="en-GB" b="1" dirty="0">
                <a:solidFill>
                  <a:srgbClr val="00303C"/>
                </a:solidFill>
                <a:latin typeface="FUTURA MEDIUM" panose="020B0602020204020303" pitchFamily="34" charset="-79"/>
                <a:cs typeface="FUTURA MEDIUM" panose="020B0602020204020303" pitchFamily="34" charset="-79"/>
              </a:rPr>
              <a:t>Age:</a:t>
            </a:r>
            <a:r>
              <a:rPr lang="en-GB" dirty="0">
                <a:solidFill>
                  <a:srgbClr val="00303C"/>
                </a:solidFill>
                <a:latin typeface="Futura Medium" panose="020B0602020204020303" pitchFamily="34" charset="-79"/>
                <a:cs typeface="Futura Medium" panose="020B0602020204020303" pitchFamily="34" charset="-79"/>
              </a:rPr>
              <a:t>16</a:t>
            </a:r>
          </a:p>
          <a:p>
            <a:r>
              <a:rPr lang="en-GB" b="1" dirty="0">
                <a:solidFill>
                  <a:srgbClr val="00303C"/>
                </a:solidFill>
                <a:latin typeface="FUTURA MEDIUM" panose="020B0602020204020303" pitchFamily="34" charset="-79"/>
                <a:cs typeface="FUTURA MEDIUM" panose="020B0602020204020303" pitchFamily="34" charset="-79"/>
              </a:rPr>
              <a:t>Location</a:t>
            </a:r>
            <a:r>
              <a:rPr lang="en-GB" dirty="0">
                <a:solidFill>
                  <a:srgbClr val="00303C"/>
                </a:solidFill>
                <a:latin typeface="Futura Medium" panose="020B0602020204020303" pitchFamily="34" charset="-79"/>
                <a:cs typeface="Futura Medium" panose="020B0602020204020303" pitchFamily="34" charset="-79"/>
              </a:rPr>
              <a:t>: Ayrshire</a:t>
            </a:r>
          </a:p>
          <a:p>
            <a:r>
              <a:rPr lang="en-GB" b="1" dirty="0">
                <a:solidFill>
                  <a:srgbClr val="00303C"/>
                </a:solidFill>
                <a:latin typeface="FUTURA MEDIUM" panose="020B0602020204020303" pitchFamily="34" charset="-79"/>
                <a:cs typeface="FUTURA MEDIUM" panose="020B0602020204020303" pitchFamily="34" charset="-79"/>
              </a:rPr>
              <a:t>Hometown:</a:t>
            </a:r>
            <a:r>
              <a:rPr lang="en-GB" dirty="0">
                <a:solidFill>
                  <a:srgbClr val="00303C"/>
                </a:solidFill>
                <a:latin typeface="Futura Medium" panose="020B0602020204020303" pitchFamily="34" charset="-79"/>
                <a:cs typeface="Futura Medium" panose="020B0602020204020303" pitchFamily="34" charset="-79"/>
              </a:rPr>
              <a:t> Largs</a:t>
            </a:r>
          </a:p>
          <a:p>
            <a:r>
              <a:rPr lang="en-GB" b="1" dirty="0">
                <a:solidFill>
                  <a:srgbClr val="00303C"/>
                </a:solidFill>
                <a:latin typeface="FUTURA MEDIUM" panose="020B0602020204020303" pitchFamily="34" charset="-79"/>
                <a:cs typeface="FUTURA MEDIUM" panose="020B0602020204020303" pitchFamily="34" charset="-79"/>
              </a:rPr>
              <a:t>Employment:</a:t>
            </a:r>
            <a:r>
              <a:rPr lang="en-GB" dirty="0">
                <a:solidFill>
                  <a:srgbClr val="00303C"/>
                </a:solidFill>
                <a:latin typeface="Futura Medium" panose="020B0602020204020303" pitchFamily="34" charset="-79"/>
                <a:cs typeface="Futura Medium" panose="020B0602020204020303" pitchFamily="34" charset="-79"/>
              </a:rPr>
              <a:t> Student – just started Highers</a:t>
            </a:r>
          </a:p>
          <a:p>
            <a:r>
              <a:rPr lang="en-GB" b="1" dirty="0">
                <a:solidFill>
                  <a:srgbClr val="00303C"/>
                </a:solidFill>
                <a:latin typeface="FUTURA MEDIUM" panose="020B0602020204020303" pitchFamily="34" charset="-79"/>
                <a:cs typeface="FUTURA MEDIUM" panose="020B0602020204020303" pitchFamily="34" charset="-79"/>
              </a:rPr>
              <a:t>Activities and Interests</a:t>
            </a:r>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Reading, football, cooking (especially baking), vlogging, my pet cat Oscar</a:t>
            </a:r>
          </a:p>
          <a:p>
            <a:r>
              <a:rPr lang="en-GB" b="1" dirty="0">
                <a:solidFill>
                  <a:srgbClr val="00303C"/>
                </a:solidFill>
                <a:latin typeface="FUTURA MEDIUM" panose="020B0602020204020303" pitchFamily="34" charset="-79"/>
                <a:cs typeface="FUTURA MEDIUM" panose="020B0602020204020303" pitchFamily="34" charset="-79"/>
              </a:rPr>
              <a:t>Music: </a:t>
            </a:r>
            <a:r>
              <a:rPr lang="en-GB" dirty="0">
                <a:solidFill>
                  <a:srgbClr val="00303C"/>
                </a:solidFill>
                <a:latin typeface="Futura Medium" panose="020B0602020204020303" pitchFamily="34" charset="-79"/>
                <a:cs typeface="Futura Medium" panose="020B0602020204020303" pitchFamily="34" charset="-79"/>
              </a:rPr>
              <a:t>James Bay, Taylor Swift, Ariana Grande</a:t>
            </a:r>
          </a:p>
          <a:p>
            <a:r>
              <a:rPr lang="en-GB" b="1" dirty="0">
                <a:solidFill>
                  <a:srgbClr val="00303C"/>
                </a:solidFill>
                <a:latin typeface="FUTURA MEDIUM" panose="020B0602020204020303" pitchFamily="34" charset="-79"/>
                <a:cs typeface="FUTURA MEDIUM" panose="020B0602020204020303" pitchFamily="34" charset="-79"/>
              </a:rPr>
              <a:t>Books: </a:t>
            </a:r>
            <a:r>
              <a:rPr lang="en-GB" dirty="0">
                <a:solidFill>
                  <a:srgbClr val="00303C"/>
                </a:solidFill>
                <a:latin typeface="Futura Medium" panose="020B0602020204020303" pitchFamily="34" charset="-79"/>
                <a:cs typeface="Futura Medium" panose="020B0602020204020303" pitchFamily="34" charset="-79"/>
              </a:rPr>
              <a:t>Harry Potter series, The Hunger Games, anything by John Green</a:t>
            </a:r>
          </a:p>
          <a:p>
            <a:r>
              <a:rPr lang="en-GB" b="1" dirty="0">
                <a:solidFill>
                  <a:srgbClr val="00303C"/>
                </a:solidFill>
                <a:latin typeface="FUTURA MEDIUM" panose="020B0602020204020303" pitchFamily="34" charset="-79"/>
                <a:cs typeface="FUTURA MEDIUM" panose="020B0602020204020303" pitchFamily="34" charset="-79"/>
              </a:rPr>
              <a:t>Movies: </a:t>
            </a:r>
            <a:r>
              <a:rPr lang="en-GB" dirty="0">
                <a:solidFill>
                  <a:srgbClr val="00303C"/>
                </a:solidFill>
                <a:latin typeface="Futura Medium" panose="020B0602020204020303" pitchFamily="34" charset="-79"/>
                <a:cs typeface="Futura Medium" panose="020B0602020204020303" pitchFamily="34" charset="-79"/>
              </a:rPr>
              <a:t>The Fault in Our Stars, Wonder Woman, Star Wars</a:t>
            </a:r>
          </a:p>
          <a:p>
            <a:r>
              <a:rPr lang="en-GB" b="1" dirty="0">
                <a:solidFill>
                  <a:srgbClr val="00303C"/>
                </a:solidFill>
                <a:latin typeface="FUTURA MEDIUM" panose="020B0602020204020303" pitchFamily="34" charset="-79"/>
                <a:cs typeface="FUTURA MEDIUM" panose="020B0602020204020303" pitchFamily="34" charset="-79"/>
              </a:rPr>
              <a:t>Television: </a:t>
            </a:r>
            <a:r>
              <a:rPr lang="en-GB" dirty="0">
                <a:solidFill>
                  <a:srgbClr val="00303C"/>
                </a:solidFill>
                <a:latin typeface="Futura Medium" panose="020B0602020204020303" pitchFamily="34" charset="-79"/>
                <a:cs typeface="Futura Medium" panose="020B0602020204020303" pitchFamily="34" charset="-79"/>
              </a:rPr>
              <a:t>Match of the Day, The Simpsons, The Great British Bake Off</a:t>
            </a:r>
          </a:p>
          <a:p>
            <a:endParaRPr lang="en-US" dirty="0"/>
          </a:p>
        </p:txBody>
      </p:sp>
      <p:pic>
        <p:nvPicPr>
          <p:cNvPr id="6" name="Picture 5">
            <a:extLst>
              <a:ext uri="{FF2B5EF4-FFF2-40B4-BE49-F238E27FC236}">
                <a16:creationId xmlns:a16="http://schemas.microsoft.com/office/drawing/2014/main" id="{FBB221E8-C4C3-3246-9888-73FC9B8BF27B}"/>
              </a:ext>
            </a:extLst>
          </p:cNvPr>
          <p:cNvPicPr>
            <a:picLocks noChangeAspect="1"/>
          </p:cNvPicPr>
          <p:nvPr/>
        </p:nvPicPr>
        <p:blipFill>
          <a:blip r:embed="rId3"/>
          <a:stretch>
            <a:fillRect/>
          </a:stretch>
        </p:blipFill>
        <p:spPr>
          <a:xfrm>
            <a:off x="701040" y="2425700"/>
            <a:ext cx="2870200" cy="2819400"/>
          </a:xfrm>
          <a:prstGeom prst="rect">
            <a:avLst/>
          </a:prstGeom>
        </p:spPr>
      </p:pic>
      <p:sp>
        <p:nvSpPr>
          <p:cNvPr id="7" name="TextBox 6">
            <a:extLst>
              <a:ext uri="{FF2B5EF4-FFF2-40B4-BE49-F238E27FC236}">
                <a16:creationId xmlns:a16="http://schemas.microsoft.com/office/drawing/2014/main" id="{5B2BFA37-46B7-1A4E-AC43-F2557B2BB206}"/>
              </a:ext>
            </a:extLst>
          </p:cNvPr>
          <p:cNvSpPr txBox="1"/>
          <p:nvPr/>
        </p:nvSpPr>
        <p:spPr>
          <a:xfrm>
            <a:off x="1076960" y="1617333"/>
            <a:ext cx="4601818" cy="646331"/>
          </a:xfrm>
          <a:prstGeom prst="rect">
            <a:avLst/>
          </a:prstGeom>
          <a:noFill/>
        </p:spPr>
        <p:txBody>
          <a:bodyPr wrap="square" rtlCol="0">
            <a:spAutoFit/>
          </a:bodyPr>
          <a:lstStyle/>
          <a:p>
            <a:r>
              <a:rPr lang="en-US" sz="3600" dirty="0">
                <a:solidFill>
                  <a:srgbClr val="00303C"/>
                </a:solidFill>
                <a:latin typeface="Futura Medium" panose="020B0602020204020303" pitchFamily="34" charset="-79"/>
                <a:cs typeface="Futura Medium" panose="020B0602020204020303" pitchFamily="34" charset="-79"/>
              </a:rPr>
              <a:t>JENAYA</a:t>
            </a:r>
          </a:p>
        </p:txBody>
      </p:sp>
      <p:cxnSp>
        <p:nvCxnSpPr>
          <p:cNvPr id="8" name="Straight Connector 7">
            <a:extLst>
              <a:ext uri="{FF2B5EF4-FFF2-40B4-BE49-F238E27FC236}">
                <a16:creationId xmlns:a16="http://schemas.microsoft.com/office/drawing/2014/main" id="{DA5E27C2-EBB9-8846-9956-B6274BA9B9E3}"/>
              </a:ext>
            </a:extLst>
          </p:cNvPr>
          <p:cNvCxnSpPr>
            <a:cxnSpLocks/>
          </p:cNvCxnSpPr>
          <p:nvPr/>
        </p:nvCxnSpPr>
        <p:spPr>
          <a:xfrm flipV="1">
            <a:off x="3891280" y="1706536"/>
            <a:ext cx="0" cy="3668104"/>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3313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2BEDE4-0827-4AE3-8E37-B09D42B3DA00}">
  <ds:schemaRefs>
    <ds:schemaRef ds:uri="http://purl.org/dc/dcmitype/"/>
    <ds:schemaRef ds:uri="http://schemas.microsoft.com/office/2006/documentManagement/types"/>
    <ds:schemaRef ds:uri="ad2764ca-0826-48b4-bf14-962cadcbcdea"/>
    <ds:schemaRef ds:uri="http://schemas.openxmlformats.org/package/2006/metadata/core-properties"/>
    <ds:schemaRef ds:uri="http://schemas.microsoft.com/office/2006/metadata/properties"/>
    <ds:schemaRef ds:uri="http://purl.org/dc/terms/"/>
    <ds:schemaRef ds:uri="http://schemas.microsoft.com/office/infopath/2007/PartnerControls"/>
    <ds:schemaRef ds:uri="e84f4d98-5b50-4433-a4a3-32a81decaf38"/>
    <ds:schemaRef ds:uri="http://www.w3.org/XML/1998/namespace"/>
    <ds:schemaRef ds:uri="http://purl.org/dc/elements/1.1/"/>
  </ds:schemaRefs>
</ds:datastoreItem>
</file>

<file path=customXml/itemProps2.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3.xml><?xml version="1.0" encoding="utf-8"?>
<ds:datastoreItem xmlns:ds="http://schemas.openxmlformats.org/officeDocument/2006/customXml" ds:itemID="{4C6F90A3-4CA1-444D-9CB6-7FDD56A6E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1350</TotalTime>
  <Words>728</Words>
  <Application>Microsoft Office PowerPoint</Application>
  <PresentationFormat>Widescreen</PresentationFormat>
  <Paragraphs>80</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Calibri Light</vt:lpstr>
      <vt:lpstr>Futura</vt:lpstr>
      <vt:lpstr>FUTURA MEDIUM</vt:lpstr>
      <vt:lpstr>FUTURA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96</cp:revision>
  <dcterms:created xsi:type="dcterms:W3CDTF">2020-11-11T10:55:19Z</dcterms:created>
  <dcterms:modified xsi:type="dcterms:W3CDTF">2021-04-06T19:54:06Z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